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12" r:id="rId2"/>
    <p:sldId id="283" r:id="rId3"/>
    <p:sldId id="284" r:id="rId4"/>
    <p:sldId id="294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  <p:sldId id="297" r:id="rId14"/>
    <p:sldId id="296" r:id="rId15"/>
    <p:sldId id="295" r:id="rId16"/>
    <p:sldId id="310" r:id="rId17"/>
    <p:sldId id="309" r:id="rId18"/>
    <p:sldId id="308" r:id="rId19"/>
    <p:sldId id="307" r:id="rId20"/>
    <p:sldId id="311" r:id="rId21"/>
    <p:sldId id="306" r:id="rId22"/>
  </p:sldIdLst>
  <p:sldSz cx="9601200" cy="12801600" type="A3"/>
  <p:notesSz cx="6858000" cy="9947275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99FF"/>
    <a:srgbClr val="01425E"/>
    <a:srgbClr val="AAFCF2"/>
    <a:srgbClr val="FF6600"/>
    <a:srgbClr val="CC0000"/>
    <a:srgbClr val="002060"/>
    <a:srgbClr val="DEEBF7"/>
    <a:srgbClr val="FFC000"/>
    <a:srgbClr val="FFC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3456" y="24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202" cy="498299"/>
          </a:xfrm>
          <a:prstGeom prst="rect">
            <a:avLst/>
          </a:prstGeom>
        </p:spPr>
        <p:txBody>
          <a:bodyPr vert="horz" lIns="63264" tIns="31632" rIns="63264" bIns="31632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01" y="2"/>
            <a:ext cx="2972202" cy="498299"/>
          </a:xfrm>
          <a:prstGeom prst="rect">
            <a:avLst/>
          </a:prstGeom>
        </p:spPr>
        <p:txBody>
          <a:bodyPr vert="horz" lIns="63264" tIns="31632" rIns="63264" bIns="31632" rtlCol="0"/>
          <a:lstStyle>
            <a:lvl1pPr algn="r">
              <a:defRPr sz="800"/>
            </a:lvl1pPr>
          </a:lstStyle>
          <a:p>
            <a:fld id="{E3DFF9AE-EE8A-F74B-8B6B-2ACCF41B38C0}" type="datetimeFigureOut">
              <a:rPr lang="en-US" smtClean="0"/>
              <a:t>6/29/20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978"/>
            <a:ext cx="2972202" cy="498299"/>
          </a:xfrm>
          <a:prstGeom prst="rect">
            <a:avLst/>
          </a:prstGeom>
        </p:spPr>
        <p:txBody>
          <a:bodyPr vert="horz" lIns="63264" tIns="31632" rIns="63264" bIns="31632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01" y="9448978"/>
            <a:ext cx="2972202" cy="498299"/>
          </a:xfrm>
          <a:prstGeom prst="rect">
            <a:avLst/>
          </a:prstGeom>
        </p:spPr>
        <p:txBody>
          <a:bodyPr vert="horz" lIns="63264" tIns="31632" rIns="63264" bIns="31632" rtlCol="0" anchor="b"/>
          <a:lstStyle>
            <a:lvl1pPr algn="r">
              <a:defRPr sz="800"/>
            </a:lvl1pPr>
          </a:lstStyle>
          <a:p>
            <a:fld id="{C915B363-8C59-554E-AA8E-1476617C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71800" cy="499091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9" y="1"/>
            <a:ext cx="2971800" cy="499091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FDFB034D-D10C-409C-A124-B6EB786ECC0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4600"/>
            <a:ext cx="2517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125"/>
            <a:ext cx="5486400" cy="3916740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48186"/>
            <a:ext cx="2971800" cy="499090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9" y="9448186"/>
            <a:ext cx="2971800" cy="499090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69886B7F-8E55-4016-8B2C-095CA5821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27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86B7F-8E55-4016-8B2C-095CA58214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868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144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897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89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78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787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383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309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936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959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31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86B7F-8E55-4016-8B2C-095CA58214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804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023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191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494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841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594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96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494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86B7F-8E55-4016-8B2C-095CA58214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65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1807-B2DB-45A2-8AFD-99FE12B5621B}" type="datetime1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67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EE52-08A5-4D6A-9FED-8F5855E7D815}" type="datetime1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7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7F2A-7DA4-420F-8207-39ECA48C6255}" type="datetime1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7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20C7-7934-42C6-95E8-9DB8B786B580}" type="datetime1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60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1E6B-3631-416E-B584-08166B0D4D51}" type="datetime1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8E98-D7B8-4081-AAA6-721233548126}" type="datetime1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94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858C-D7FB-4FEF-BA6A-D22C8B92A39B}" type="datetime1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43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5758-13AE-4DBE-8229-C9E1149D3FD1}" type="datetime1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55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66CD-7BFB-4A50-9C1E-B0089A32EF15}" type="datetime1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32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717F-3AE8-4AAF-9793-83877F3145C2}" type="datetime1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2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2AE5-F00D-4161-85A2-D6F39843B4CF}" type="datetime1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4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388A8-6D79-4023-887A-89FF04528544}" type="datetime1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FBAAC-D5FF-40E1-81BD-5A19B3BA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9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3902" y="4061637"/>
            <a:ext cx="8293395" cy="4540811"/>
          </a:xfrm>
        </p:spPr>
        <p:txBody>
          <a:bodyPr>
            <a:normAutofit fontScale="25000" lnSpcReduction="20000"/>
          </a:bodyPr>
          <a:lstStyle/>
          <a:p>
            <a:r>
              <a:rPr lang="en-US" sz="12000" u="sng" dirty="0"/>
              <a:t>Pupil Pledge </a:t>
            </a:r>
          </a:p>
          <a:p>
            <a:endParaRPr lang="en-US" sz="12000" dirty="0"/>
          </a:p>
          <a:p>
            <a:r>
              <a:rPr lang="en-US" sz="12000" dirty="0"/>
              <a:t>At Dame Elizabeth Cadbury School we are committed to ensuring our students become the best version of themselves throughout their time with us. </a:t>
            </a:r>
          </a:p>
          <a:p>
            <a:endParaRPr lang="en-US" sz="12000" dirty="0"/>
          </a:p>
          <a:p>
            <a:r>
              <a:rPr lang="en-US" sz="12000" dirty="0"/>
              <a:t>Each year group will take part in the ‘Pupil Pledge’ where they will attempt to complete a range of tasks to add to their skills set.</a:t>
            </a:r>
          </a:p>
          <a:p>
            <a:endParaRPr lang="en-US" sz="12000" dirty="0"/>
          </a:p>
          <a:p>
            <a:r>
              <a:rPr lang="en-US" sz="12000" dirty="0"/>
              <a:t>Prior to joining us in September, are there any pledges that you can complete? If so, please use the forms to evidence the pledge (this could be a description or an image) and ask an adult to sign the bottom of the ‘written evidence’ part.</a:t>
            </a:r>
            <a:endParaRPr lang="en-US" dirty="0"/>
          </a:p>
          <a:p>
            <a:r>
              <a:rPr lang="en-US" sz="12000" dirty="0"/>
              <a:t>Any pledges that have been completed prior to September will be awarded reward points that you can spend in the rewards shop.</a:t>
            </a:r>
          </a:p>
          <a:p>
            <a:r>
              <a:rPr lang="en-US" sz="12000" dirty="0"/>
              <a:t>  </a:t>
            </a:r>
            <a:endParaRPr lang="en-GB" sz="1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975" y="616690"/>
            <a:ext cx="2957250" cy="283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9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017" y="2509286"/>
            <a:ext cx="859215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Eat something you have never tried before from a different culture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157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Write a letter to yourself that you can read in Y11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2000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Go with your parents to parents’ evening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6404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0391" y="2715141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Raise money for a charity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3176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prstClr val="black"/>
                </a:solidFill>
              </a:rPr>
              <a:t>Visit a castle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5619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549214"/>
            <a:ext cx="859215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Apply to be an ambassador (e.g. numeracy, eco-warrior, STEM)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5959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549214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Learn to play an instrument in </a:t>
            </a:r>
            <a:r>
              <a:rPr lang="en-GB" sz="2800" b="1" dirty="0" err="1">
                <a:solidFill>
                  <a:prstClr val="black"/>
                </a:solidFill>
              </a:rPr>
              <a:t>musi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5294" y="4598845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5552" y="8095712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903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549214"/>
            <a:ext cx="859215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Learn how to swim or ride a bike or learn a new skill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9939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549214"/>
            <a:ext cx="859215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 Make a positive contribution towards making our school eco-friendly.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7595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549214"/>
            <a:ext cx="859215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 Say thank you to a teacher that has made a difference to you 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627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137786" y="6718983"/>
            <a:ext cx="9317342" cy="13849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endParaRPr lang="en-US" sz="3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lang="en-GB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lang="en-GB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251988" y="920679"/>
            <a:ext cx="9057860" cy="5670621"/>
            <a:chOff x="275420" y="1203158"/>
            <a:chExt cx="9057860" cy="4517224"/>
          </a:xfrm>
          <a:solidFill>
            <a:srgbClr val="7030A0"/>
          </a:solidFill>
        </p:grpSpPr>
        <p:sp>
          <p:nvSpPr>
            <p:cNvPr id="70" name="Rectangle 67"/>
            <p:cNvSpPr/>
            <p:nvPr/>
          </p:nvSpPr>
          <p:spPr>
            <a:xfrm>
              <a:off x="6417687" y="1203158"/>
              <a:ext cx="2915593" cy="4517224"/>
            </a:xfrm>
            <a:custGeom>
              <a:avLst/>
              <a:gdLst>
                <a:gd name="connsiteX0" fmla="*/ 0 w 2647950"/>
                <a:gd name="connsiteY0" fmla="*/ 0 h 4011334"/>
                <a:gd name="connsiteX1" fmla="*/ 2647950 w 2647950"/>
                <a:gd name="connsiteY1" fmla="*/ 0 h 4011334"/>
                <a:gd name="connsiteX2" fmla="*/ 2647950 w 2647950"/>
                <a:gd name="connsiteY2" fmla="*/ 4011334 h 4011334"/>
                <a:gd name="connsiteX3" fmla="*/ 0 w 2647950"/>
                <a:gd name="connsiteY3" fmla="*/ 4011334 h 4011334"/>
                <a:gd name="connsiteX4" fmla="*/ 0 w 2647950"/>
                <a:gd name="connsiteY4" fmla="*/ 0 h 4011334"/>
                <a:gd name="connsiteX0" fmla="*/ 0 w 2647950"/>
                <a:gd name="connsiteY0" fmla="*/ 0 h 4011334"/>
                <a:gd name="connsiteX1" fmla="*/ 2647950 w 2647950"/>
                <a:gd name="connsiteY1" fmla="*/ 0 h 4011334"/>
                <a:gd name="connsiteX2" fmla="*/ 2647950 w 2647950"/>
                <a:gd name="connsiteY2" fmla="*/ 4011334 h 4011334"/>
                <a:gd name="connsiteX3" fmla="*/ 1362075 w 2647950"/>
                <a:gd name="connsiteY3" fmla="*/ 4011334 h 4011334"/>
                <a:gd name="connsiteX4" fmla="*/ 0 w 2647950"/>
                <a:gd name="connsiteY4" fmla="*/ 4011334 h 4011334"/>
                <a:gd name="connsiteX5" fmla="*/ 0 w 2647950"/>
                <a:gd name="connsiteY5" fmla="*/ 0 h 4011334"/>
                <a:gd name="connsiteX0" fmla="*/ 0 w 2647950"/>
                <a:gd name="connsiteY0" fmla="*/ 0 h 4725709"/>
                <a:gd name="connsiteX1" fmla="*/ 2647950 w 2647950"/>
                <a:gd name="connsiteY1" fmla="*/ 0 h 4725709"/>
                <a:gd name="connsiteX2" fmla="*/ 2647950 w 2647950"/>
                <a:gd name="connsiteY2" fmla="*/ 4011334 h 4725709"/>
                <a:gd name="connsiteX3" fmla="*/ 1381125 w 2647950"/>
                <a:gd name="connsiteY3" fmla="*/ 4725709 h 4725709"/>
                <a:gd name="connsiteX4" fmla="*/ 0 w 2647950"/>
                <a:gd name="connsiteY4" fmla="*/ 4011334 h 4725709"/>
                <a:gd name="connsiteX5" fmla="*/ 0 w 2647950"/>
                <a:gd name="connsiteY5" fmla="*/ 0 h 4725709"/>
                <a:gd name="connsiteX0" fmla="*/ 0 w 2647950"/>
                <a:gd name="connsiteY0" fmla="*/ 0 h 4725709"/>
                <a:gd name="connsiteX1" fmla="*/ 2647950 w 2647950"/>
                <a:gd name="connsiteY1" fmla="*/ 0 h 4725709"/>
                <a:gd name="connsiteX2" fmla="*/ 2647950 w 2647950"/>
                <a:gd name="connsiteY2" fmla="*/ 4011334 h 4725709"/>
                <a:gd name="connsiteX3" fmla="*/ 1343025 w 2647950"/>
                <a:gd name="connsiteY3" fmla="*/ 4725709 h 4725709"/>
                <a:gd name="connsiteX4" fmla="*/ 0 w 2647950"/>
                <a:gd name="connsiteY4" fmla="*/ 4011334 h 4725709"/>
                <a:gd name="connsiteX5" fmla="*/ 0 w 2647950"/>
                <a:gd name="connsiteY5" fmla="*/ 0 h 4725709"/>
                <a:gd name="connsiteX0" fmla="*/ 0 w 2647950"/>
                <a:gd name="connsiteY0" fmla="*/ 0 h 4725709"/>
                <a:gd name="connsiteX1" fmla="*/ 2647950 w 2647950"/>
                <a:gd name="connsiteY1" fmla="*/ 0 h 4725709"/>
                <a:gd name="connsiteX2" fmla="*/ 2647950 w 2647950"/>
                <a:gd name="connsiteY2" fmla="*/ 4011334 h 4725709"/>
                <a:gd name="connsiteX3" fmla="*/ 1314450 w 2647950"/>
                <a:gd name="connsiteY3" fmla="*/ 4725709 h 4725709"/>
                <a:gd name="connsiteX4" fmla="*/ 0 w 2647950"/>
                <a:gd name="connsiteY4" fmla="*/ 4011334 h 4725709"/>
                <a:gd name="connsiteX5" fmla="*/ 0 w 2647950"/>
                <a:gd name="connsiteY5" fmla="*/ 0 h 472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47950" h="4725709">
                  <a:moveTo>
                    <a:pt x="0" y="0"/>
                  </a:moveTo>
                  <a:lnTo>
                    <a:pt x="2647950" y="0"/>
                  </a:lnTo>
                  <a:lnTo>
                    <a:pt x="2647950" y="4011334"/>
                  </a:lnTo>
                  <a:lnTo>
                    <a:pt x="1314450" y="4725709"/>
                  </a:lnTo>
                  <a:lnTo>
                    <a:pt x="0" y="401133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Rectangle 67"/>
            <p:cNvSpPr/>
            <p:nvPr/>
          </p:nvSpPr>
          <p:spPr>
            <a:xfrm>
              <a:off x="3394916" y="1203158"/>
              <a:ext cx="2915593" cy="4517224"/>
            </a:xfrm>
            <a:custGeom>
              <a:avLst/>
              <a:gdLst>
                <a:gd name="connsiteX0" fmla="*/ 0 w 2647950"/>
                <a:gd name="connsiteY0" fmla="*/ 0 h 4011334"/>
                <a:gd name="connsiteX1" fmla="*/ 2647950 w 2647950"/>
                <a:gd name="connsiteY1" fmla="*/ 0 h 4011334"/>
                <a:gd name="connsiteX2" fmla="*/ 2647950 w 2647950"/>
                <a:gd name="connsiteY2" fmla="*/ 4011334 h 4011334"/>
                <a:gd name="connsiteX3" fmla="*/ 0 w 2647950"/>
                <a:gd name="connsiteY3" fmla="*/ 4011334 h 4011334"/>
                <a:gd name="connsiteX4" fmla="*/ 0 w 2647950"/>
                <a:gd name="connsiteY4" fmla="*/ 0 h 4011334"/>
                <a:gd name="connsiteX0" fmla="*/ 0 w 2647950"/>
                <a:gd name="connsiteY0" fmla="*/ 0 h 4011334"/>
                <a:gd name="connsiteX1" fmla="*/ 2647950 w 2647950"/>
                <a:gd name="connsiteY1" fmla="*/ 0 h 4011334"/>
                <a:gd name="connsiteX2" fmla="*/ 2647950 w 2647950"/>
                <a:gd name="connsiteY2" fmla="*/ 4011334 h 4011334"/>
                <a:gd name="connsiteX3" fmla="*/ 1362075 w 2647950"/>
                <a:gd name="connsiteY3" fmla="*/ 4011334 h 4011334"/>
                <a:gd name="connsiteX4" fmla="*/ 0 w 2647950"/>
                <a:gd name="connsiteY4" fmla="*/ 4011334 h 4011334"/>
                <a:gd name="connsiteX5" fmla="*/ 0 w 2647950"/>
                <a:gd name="connsiteY5" fmla="*/ 0 h 4011334"/>
                <a:gd name="connsiteX0" fmla="*/ 0 w 2647950"/>
                <a:gd name="connsiteY0" fmla="*/ 0 h 4725709"/>
                <a:gd name="connsiteX1" fmla="*/ 2647950 w 2647950"/>
                <a:gd name="connsiteY1" fmla="*/ 0 h 4725709"/>
                <a:gd name="connsiteX2" fmla="*/ 2647950 w 2647950"/>
                <a:gd name="connsiteY2" fmla="*/ 4011334 h 4725709"/>
                <a:gd name="connsiteX3" fmla="*/ 1381125 w 2647950"/>
                <a:gd name="connsiteY3" fmla="*/ 4725709 h 4725709"/>
                <a:gd name="connsiteX4" fmla="*/ 0 w 2647950"/>
                <a:gd name="connsiteY4" fmla="*/ 4011334 h 4725709"/>
                <a:gd name="connsiteX5" fmla="*/ 0 w 2647950"/>
                <a:gd name="connsiteY5" fmla="*/ 0 h 4725709"/>
                <a:gd name="connsiteX0" fmla="*/ 0 w 2647950"/>
                <a:gd name="connsiteY0" fmla="*/ 0 h 4725709"/>
                <a:gd name="connsiteX1" fmla="*/ 2647950 w 2647950"/>
                <a:gd name="connsiteY1" fmla="*/ 0 h 4725709"/>
                <a:gd name="connsiteX2" fmla="*/ 2647950 w 2647950"/>
                <a:gd name="connsiteY2" fmla="*/ 4011334 h 4725709"/>
                <a:gd name="connsiteX3" fmla="*/ 1343025 w 2647950"/>
                <a:gd name="connsiteY3" fmla="*/ 4725709 h 4725709"/>
                <a:gd name="connsiteX4" fmla="*/ 0 w 2647950"/>
                <a:gd name="connsiteY4" fmla="*/ 4011334 h 4725709"/>
                <a:gd name="connsiteX5" fmla="*/ 0 w 2647950"/>
                <a:gd name="connsiteY5" fmla="*/ 0 h 4725709"/>
                <a:gd name="connsiteX0" fmla="*/ 0 w 2647950"/>
                <a:gd name="connsiteY0" fmla="*/ 0 h 4725709"/>
                <a:gd name="connsiteX1" fmla="*/ 2647950 w 2647950"/>
                <a:gd name="connsiteY1" fmla="*/ 0 h 4725709"/>
                <a:gd name="connsiteX2" fmla="*/ 2647950 w 2647950"/>
                <a:gd name="connsiteY2" fmla="*/ 4011334 h 4725709"/>
                <a:gd name="connsiteX3" fmla="*/ 1314450 w 2647950"/>
                <a:gd name="connsiteY3" fmla="*/ 4725709 h 4725709"/>
                <a:gd name="connsiteX4" fmla="*/ 0 w 2647950"/>
                <a:gd name="connsiteY4" fmla="*/ 4011334 h 4725709"/>
                <a:gd name="connsiteX5" fmla="*/ 0 w 2647950"/>
                <a:gd name="connsiteY5" fmla="*/ 0 h 472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47950" h="4725709">
                  <a:moveTo>
                    <a:pt x="0" y="0"/>
                  </a:moveTo>
                  <a:lnTo>
                    <a:pt x="2647950" y="0"/>
                  </a:lnTo>
                  <a:lnTo>
                    <a:pt x="2647950" y="4011334"/>
                  </a:lnTo>
                  <a:lnTo>
                    <a:pt x="1314450" y="4725709"/>
                  </a:lnTo>
                  <a:lnTo>
                    <a:pt x="0" y="401133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Rectangle 67"/>
            <p:cNvSpPr/>
            <p:nvPr/>
          </p:nvSpPr>
          <p:spPr>
            <a:xfrm>
              <a:off x="275420" y="1203158"/>
              <a:ext cx="2915593" cy="4517224"/>
            </a:xfrm>
            <a:custGeom>
              <a:avLst/>
              <a:gdLst>
                <a:gd name="connsiteX0" fmla="*/ 0 w 2647950"/>
                <a:gd name="connsiteY0" fmla="*/ 0 h 4011334"/>
                <a:gd name="connsiteX1" fmla="*/ 2647950 w 2647950"/>
                <a:gd name="connsiteY1" fmla="*/ 0 h 4011334"/>
                <a:gd name="connsiteX2" fmla="*/ 2647950 w 2647950"/>
                <a:gd name="connsiteY2" fmla="*/ 4011334 h 4011334"/>
                <a:gd name="connsiteX3" fmla="*/ 0 w 2647950"/>
                <a:gd name="connsiteY3" fmla="*/ 4011334 h 4011334"/>
                <a:gd name="connsiteX4" fmla="*/ 0 w 2647950"/>
                <a:gd name="connsiteY4" fmla="*/ 0 h 4011334"/>
                <a:gd name="connsiteX0" fmla="*/ 0 w 2647950"/>
                <a:gd name="connsiteY0" fmla="*/ 0 h 4011334"/>
                <a:gd name="connsiteX1" fmla="*/ 2647950 w 2647950"/>
                <a:gd name="connsiteY1" fmla="*/ 0 h 4011334"/>
                <a:gd name="connsiteX2" fmla="*/ 2647950 w 2647950"/>
                <a:gd name="connsiteY2" fmla="*/ 4011334 h 4011334"/>
                <a:gd name="connsiteX3" fmla="*/ 1362075 w 2647950"/>
                <a:gd name="connsiteY3" fmla="*/ 4011334 h 4011334"/>
                <a:gd name="connsiteX4" fmla="*/ 0 w 2647950"/>
                <a:gd name="connsiteY4" fmla="*/ 4011334 h 4011334"/>
                <a:gd name="connsiteX5" fmla="*/ 0 w 2647950"/>
                <a:gd name="connsiteY5" fmla="*/ 0 h 4011334"/>
                <a:gd name="connsiteX0" fmla="*/ 0 w 2647950"/>
                <a:gd name="connsiteY0" fmla="*/ 0 h 4725709"/>
                <a:gd name="connsiteX1" fmla="*/ 2647950 w 2647950"/>
                <a:gd name="connsiteY1" fmla="*/ 0 h 4725709"/>
                <a:gd name="connsiteX2" fmla="*/ 2647950 w 2647950"/>
                <a:gd name="connsiteY2" fmla="*/ 4011334 h 4725709"/>
                <a:gd name="connsiteX3" fmla="*/ 1381125 w 2647950"/>
                <a:gd name="connsiteY3" fmla="*/ 4725709 h 4725709"/>
                <a:gd name="connsiteX4" fmla="*/ 0 w 2647950"/>
                <a:gd name="connsiteY4" fmla="*/ 4011334 h 4725709"/>
                <a:gd name="connsiteX5" fmla="*/ 0 w 2647950"/>
                <a:gd name="connsiteY5" fmla="*/ 0 h 4725709"/>
                <a:gd name="connsiteX0" fmla="*/ 0 w 2647950"/>
                <a:gd name="connsiteY0" fmla="*/ 0 h 4725709"/>
                <a:gd name="connsiteX1" fmla="*/ 2647950 w 2647950"/>
                <a:gd name="connsiteY1" fmla="*/ 0 h 4725709"/>
                <a:gd name="connsiteX2" fmla="*/ 2647950 w 2647950"/>
                <a:gd name="connsiteY2" fmla="*/ 4011334 h 4725709"/>
                <a:gd name="connsiteX3" fmla="*/ 1343025 w 2647950"/>
                <a:gd name="connsiteY3" fmla="*/ 4725709 h 4725709"/>
                <a:gd name="connsiteX4" fmla="*/ 0 w 2647950"/>
                <a:gd name="connsiteY4" fmla="*/ 4011334 h 4725709"/>
                <a:gd name="connsiteX5" fmla="*/ 0 w 2647950"/>
                <a:gd name="connsiteY5" fmla="*/ 0 h 4725709"/>
                <a:gd name="connsiteX0" fmla="*/ 0 w 2647950"/>
                <a:gd name="connsiteY0" fmla="*/ 0 h 4725709"/>
                <a:gd name="connsiteX1" fmla="*/ 2647950 w 2647950"/>
                <a:gd name="connsiteY1" fmla="*/ 0 h 4725709"/>
                <a:gd name="connsiteX2" fmla="*/ 2647950 w 2647950"/>
                <a:gd name="connsiteY2" fmla="*/ 4011334 h 4725709"/>
                <a:gd name="connsiteX3" fmla="*/ 1314450 w 2647950"/>
                <a:gd name="connsiteY3" fmla="*/ 4725709 h 4725709"/>
                <a:gd name="connsiteX4" fmla="*/ 0 w 2647950"/>
                <a:gd name="connsiteY4" fmla="*/ 4011334 h 4725709"/>
                <a:gd name="connsiteX5" fmla="*/ 0 w 2647950"/>
                <a:gd name="connsiteY5" fmla="*/ 0 h 472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47950" h="4725709">
                  <a:moveTo>
                    <a:pt x="0" y="0"/>
                  </a:moveTo>
                  <a:lnTo>
                    <a:pt x="2647950" y="0"/>
                  </a:lnTo>
                  <a:lnTo>
                    <a:pt x="2647950" y="4011334"/>
                  </a:lnTo>
                  <a:lnTo>
                    <a:pt x="1314450" y="4725709"/>
                  </a:lnTo>
                  <a:lnTo>
                    <a:pt x="0" y="401133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3" name="Rectangle 67"/>
          <p:cNvSpPr/>
          <p:nvPr/>
        </p:nvSpPr>
        <p:spPr>
          <a:xfrm rot="10800000">
            <a:off x="275417" y="6985165"/>
            <a:ext cx="2915593" cy="5540186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Rectangle 67"/>
          <p:cNvSpPr/>
          <p:nvPr/>
        </p:nvSpPr>
        <p:spPr>
          <a:xfrm rot="10800000">
            <a:off x="3380241" y="6948122"/>
            <a:ext cx="2915593" cy="557722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Rectangle 67"/>
          <p:cNvSpPr/>
          <p:nvPr/>
        </p:nvSpPr>
        <p:spPr>
          <a:xfrm rot="5400000">
            <a:off x="2179513" y="447049"/>
            <a:ext cx="457147" cy="1533662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/>
          </a:p>
        </p:txBody>
      </p:sp>
      <p:sp>
        <p:nvSpPr>
          <p:cNvPr id="81" name="Rectangle 67"/>
          <p:cNvSpPr/>
          <p:nvPr/>
        </p:nvSpPr>
        <p:spPr>
          <a:xfrm rot="5400000">
            <a:off x="5304007" y="446637"/>
            <a:ext cx="457147" cy="1533662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Rectangle 67"/>
          <p:cNvSpPr/>
          <p:nvPr/>
        </p:nvSpPr>
        <p:spPr>
          <a:xfrm rot="5400000">
            <a:off x="8340249" y="451906"/>
            <a:ext cx="457147" cy="1533662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Rectangle 67"/>
          <p:cNvSpPr/>
          <p:nvPr/>
        </p:nvSpPr>
        <p:spPr>
          <a:xfrm rot="5400000">
            <a:off x="2198745" y="7439659"/>
            <a:ext cx="457147" cy="1533662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Rectangle 67"/>
          <p:cNvSpPr/>
          <p:nvPr/>
        </p:nvSpPr>
        <p:spPr>
          <a:xfrm rot="5400000">
            <a:off x="5299886" y="7434073"/>
            <a:ext cx="457147" cy="1533662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224705" y="984893"/>
            <a:ext cx="11430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YEAR 7</a:t>
            </a:r>
            <a:endParaRPr lang="en-GB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225449" y="984893"/>
            <a:ext cx="11430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YEAR 8</a:t>
            </a:r>
            <a:endParaRPr lang="en-GB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8289102" y="998175"/>
            <a:ext cx="11430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YEAR 9</a:t>
            </a:r>
            <a:endParaRPr lang="en-GB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987535" y="7975192"/>
            <a:ext cx="11430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YEAR 10</a:t>
            </a:r>
            <a:endParaRPr lang="en-GB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5152834" y="7967952"/>
            <a:ext cx="11430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YEAR 11</a:t>
            </a:r>
            <a:endParaRPr lang="en-GB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10713" y="1321587"/>
            <a:ext cx="29802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Read a new book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Participate in an extra-curricular activity at DEC</a:t>
            </a:r>
            <a:endParaRPr lang="en-US" sz="9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Learn First Aid and CPR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Lead class reading in form time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Visit the Museum of Science (enrichment)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how to greet people in 3 other languages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Eat something you have never tried before from a different culture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Write a letter to yourself that you can read in Y11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Go with your parents to parents’ evening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Raise money for a charity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Visit a castle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Apply to be an ambassador (e.g. numeracy, eco-warrior, STEM)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to play an instrument in music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how to swim or ride a bike or learn a new skill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Make a positive contribution towards making our school eco-friendly.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Say thank you to a teacher that has made a difference to you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Find out about how to get into at least 3 difference careers of your choice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Open a bank/savings account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380240" y="8434248"/>
            <a:ext cx="29223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Watch a Theatre Performance linked to texts studied in English.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July Prom and the leavers ceremony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Experience a college or Apprenticeship taster day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Visit our Sixth Form common room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an interview for work experience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Write a CV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Apply for a college or apprenticeship.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GCSE revision classes after school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Apply to be Head boy/girl or a senior prefect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Make a positive contribution towards making our school eco-friendly.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Complete Duke of Edinburgh Bronze or Silver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Complete a park run/bike ride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a new skill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Say thank you to a teacher that has made a difference to you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Tweet/Post/say something positive about our wonderful school.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 revision session or masterclass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77498" y="1370388"/>
            <a:ext cx="2976518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Visit a University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Join The Duke of Edinburgh Award – complete Bronze level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Go with your parents to parents’ evening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</a:t>
            </a:r>
            <a:r>
              <a:rPr lang="en-GB" sz="900" b="1" dirty="0">
                <a:solidFill>
                  <a:schemeClr val="bg1"/>
                </a:solidFill>
              </a:rPr>
              <a:t>a careers fair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Help a younger pupil in the school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Participate in a community project/raising money for charity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Complete one random act of Kindness every day for a week in </a:t>
            </a:r>
            <a:r>
              <a:rPr lang="en-GB" sz="900" b="1" cap="all" dirty="0">
                <a:solidFill>
                  <a:schemeClr val="bg1"/>
                </a:solidFill>
              </a:rPr>
              <a:t>#PAYITFORWARD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Apply to be an ambassador (e.g. numeracy, eco-warrior, STEM)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Visit another country or city with school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 GCSE options interview with your parents.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 Y7/8 numeracy or reading club before or after school to assist the teacher and students.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Make a positive contribution towards making our school eco-friendly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Tweet/Post/say something positive about our wonderful school.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how to swim or ride a bike or learn a new skill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Visit a beach or other outdoor venue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Say thank you to a teacher that has made a difference to you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348054" y="1323149"/>
            <a:ext cx="283977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Raise money for a charity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how to cook and make a family meal at home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Participate in an extra-curricular activity at DEC</a:t>
            </a:r>
            <a:endParaRPr lang="en-US" sz="9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Visit the theatre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Eat something you have never tried before from a different culture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 GCSE options interview with your parents.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Find out about the history of </a:t>
            </a:r>
            <a:r>
              <a:rPr lang="en-US" sz="900" b="1" dirty="0" err="1">
                <a:solidFill>
                  <a:schemeClr val="bg1"/>
                </a:solidFill>
              </a:rPr>
              <a:t>Bournville</a:t>
            </a:r>
            <a:r>
              <a:rPr lang="en-US" sz="900" b="1" dirty="0">
                <a:solidFill>
                  <a:schemeClr val="bg1"/>
                </a:solidFill>
              </a:rPr>
              <a:t> and the local area.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Go with your parents to parents’ evening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Visit another city or part of Birmingham with school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to play an instrument in music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Apply to be an ambassador (e.g. numeracy, eco-warrior, STEM)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Visit a University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Make a positive contribution towards making our school eco-friendly.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how to swim or ride a bike or learn a new skill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Sing Christmas carols at an old peoples home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Say thank you to a teacher that has made a difference to you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0908" y="8389120"/>
            <a:ext cx="289775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Volunteer  to a regular commitment (school/community)</a:t>
            </a: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at least one educational trip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Apply to become a prefect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Visit a University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an interview for work experience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 Y7/8 numeracy or reading club before or after school to assist the teacher and other students.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 mock interview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900" b="1" dirty="0">
                <a:solidFill>
                  <a:schemeClr val="bg1"/>
                </a:solidFill>
              </a:rPr>
              <a:t>Visit another country or city with school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Make a positive contribution towards making our school eco-friendly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Talk to someone who has successfully completed an apprenticeship for advice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Complete Duke of Edinburgh Bronze or Silver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a new skill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Say thank you to a teacher that has made a difference to you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Tweet/Post/say something positive about our wonderful school.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 revision session or masterclass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0" name="Rectangle 2049"/>
          <p:cNvSpPr/>
          <p:nvPr/>
        </p:nvSpPr>
        <p:spPr>
          <a:xfrm>
            <a:off x="6476939" y="12152510"/>
            <a:ext cx="2670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/>
              <a:t>SIR John Dunford – Pupil Premium Tsar</a:t>
            </a:r>
          </a:p>
        </p:txBody>
      </p:sp>
      <p:sp>
        <p:nvSpPr>
          <p:cNvPr id="44" name="Oval 43"/>
          <p:cNvSpPr/>
          <p:nvPr/>
        </p:nvSpPr>
        <p:spPr>
          <a:xfrm>
            <a:off x="3509967" y="6202188"/>
            <a:ext cx="197613" cy="19761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3777633" y="6306886"/>
            <a:ext cx="136859" cy="13685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6173099" y="6019534"/>
            <a:ext cx="335136" cy="33513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/>
          <p:cNvSpPr/>
          <p:nvPr/>
        </p:nvSpPr>
        <p:spPr>
          <a:xfrm>
            <a:off x="5867505" y="6232683"/>
            <a:ext cx="197613" cy="19761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/>
          <p:cNvSpPr/>
          <p:nvPr/>
        </p:nvSpPr>
        <p:spPr>
          <a:xfrm>
            <a:off x="6590276" y="6232683"/>
            <a:ext cx="197613" cy="19761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/>
          <p:cNvSpPr/>
          <p:nvPr/>
        </p:nvSpPr>
        <p:spPr>
          <a:xfrm>
            <a:off x="5669721" y="6354670"/>
            <a:ext cx="136859" cy="13685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/>
          <p:cNvSpPr/>
          <p:nvPr/>
        </p:nvSpPr>
        <p:spPr>
          <a:xfrm>
            <a:off x="6857942" y="6337381"/>
            <a:ext cx="136859" cy="13685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 rot="10800000">
            <a:off x="5745692" y="7158945"/>
            <a:ext cx="1325080" cy="471995"/>
            <a:chOff x="5660029" y="7161194"/>
            <a:chExt cx="1325080" cy="471995"/>
          </a:xfrm>
          <a:solidFill>
            <a:srgbClr val="7030A0"/>
          </a:solidFill>
        </p:grpSpPr>
        <p:sp>
          <p:nvSpPr>
            <p:cNvPr id="52" name="Oval 51"/>
            <p:cNvSpPr/>
            <p:nvPr/>
          </p:nvSpPr>
          <p:spPr>
            <a:xfrm>
              <a:off x="6163407" y="7161194"/>
              <a:ext cx="335136" cy="33513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5857813" y="7374343"/>
              <a:ext cx="197613" cy="197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6580584" y="7374343"/>
              <a:ext cx="197613" cy="197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5660029" y="7496330"/>
              <a:ext cx="136859" cy="13685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6848250" y="7479041"/>
              <a:ext cx="136859" cy="13685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8" name="Group 57"/>
          <p:cNvGrpSpPr/>
          <p:nvPr/>
        </p:nvGrpSpPr>
        <p:grpSpPr>
          <a:xfrm rot="10800000">
            <a:off x="2613949" y="7117479"/>
            <a:ext cx="1325080" cy="471995"/>
            <a:chOff x="5660029" y="7161194"/>
            <a:chExt cx="1325080" cy="471995"/>
          </a:xfrm>
          <a:solidFill>
            <a:srgbClr val="7030A0"/>
          </a:solidFill>
        </p:grpSpPr>
        <p:sp>
          <p:nvSpPr>
            <p:cNvPr id="59" name="Oval 58"/>
            <p:cNvSpPr/>
            <p:nvPr/>
          </p:nvSpPr>
          <p:spPr>
            <a:xfrm>
              <a:off x="6163407" y="7161194"/>
              <a:ext cx="335136" cy="33513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5857813" y="7374343"/>
              <a:ext cx="197613" cy="197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6580584" y="7374343"/>
              <a:ext cx="197613" cy="197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5660029" y="7496330"/>
              <a:ext cx="136859" cy="13685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6848250" y="7479041"/>
              <a:ext cx="136859" cy="13685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Rectangle 67"/>
          <p:cNvSpPr/>
          <p:nvPr/>
        </p:nvSpPr>
        <p:spPr>
          <a:xfrm rot="10800000">
            <a:off x="6438966" y="6978617"/>
            <a:ext cx="2915593" cy="5547415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Rectangle 67"/>
          <p:cNvSpPr/>
          <p:nvPr/>
        </p:nvSpPr>
        <p:spPr>
          <a:xfrm rot="5400000">
            <a:off x="8336254" y="7412398"/>
            <a:ext cx="457147" cy="1578376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7884543" y="7979038"/>
            <a:ext cx="1525979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YEAR 12/13</a:t>
            </a:r>
            <a:endParaRPr lang="en-GB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6438965" y="8553886"/>
            <a:ext cx="29223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Watch a Theatre Performance.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Cook a three course meal.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Experience a University or Apprenticeship taster day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Attend an interview for work experience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Write a CV/UCAS application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Apply to be a prefect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Enhance leadership skills by leading an after school club or intervention  with  younger students.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Volunteer in school or the local community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Raise money for a charitable cause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Make a positive contribution towards making our school eco-friendly.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Complete a park run/bike ride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Learn a new skill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Support to research and apply for a part time job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900" b="1" dirty="0">
                <a:solidFill>
                  <a:schemeClr val="bg1"/>
                </a:solidFill>
              </a:rPr>
              <a:t>Say thank you to a teacher that has made a difference to you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9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120724" y="5989039"/>
            <a:ext cx="335136" cy="33513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Oval 73"/>
          <p:cNvSpPr/>
          <p:nvPr/>
        </p:nvSpPr>
        <p:spPr>
          <a:xfrm>
            <a:off x="2815130" y="6202188"/>
            <a:ext cx="197613" cy="19761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Oval 76"/>
          <p:cNvSpPr/>
          <p:nvPr/>
        </p:nvSpPr>
        <p:spPr>
          <a:xfrm>
            <a:off x="2617346" y="6324175"/>
            <a:ext cx="136859" cy="13685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975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549214"/>
            <a:ext cx="859215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Find out about how to get into at least 3 difference careers of your choice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1190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549214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prstClr val="black"/>
                </a:solidFill>
              </a:rPr>
              <a:t> Open a bank/savings account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lang="en-GB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lang="en-GB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YEAR 7</a:t>
            </a:r>
          </a:p>
          <a:p>
            <a:r>
              <a:rPr lang="en-US" sz="3600" b="1" dirty="0"/>
              <a:t>Pupil Pledge</a:t>
            </a:r>
            <a:endParaRPr lang="en-GB" sz="3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Read a new book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Participate in an extra-curricular activity at DEC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b="1" dirty="0"/>
              <a:t>Learn First Aid and CPR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Lead class reading in form time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Visit the Museum of Science (enrichment)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Learn how to greet people in 3 other languages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Eat something you have never tried before from a different culture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Write a letter to yourself that you can read in Y11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b="1" dirty="0"/>
              <a:t>Go with your parents to parents’ evening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Raise money for a charity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b="1" dirty="0"/>
              <a:t>Visit a castle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b="1" dirty="0"/>
              <a:t>Apply to be an ambassador (e.g. numeracy, eco-warrior, STEM)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Learn to play an instrument in music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Learn how to swim or ride a bike or learn a new skill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Make a positive contribution towards making our school eco-friendly.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Say thank you to a teacher that has made a difference to you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Find out about how to get into at least 3 difference careers of your choice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Open a bank/savings account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sz="20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9686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Read a new book 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/>
              <a:t>Possible picture evidence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/>
              <a:t>Possible Written evidence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298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Participate in an extra-curricular activity at DEC</a:t>
            </a:r>
          </a:p>
          <a:p>
            <a:pPr marR="0" lvl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01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Learn First Aid and CPR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070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Lead class reading in form time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138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Visit the Museum of Science (enrichment)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14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2525" y="160337"/>
            <a:ext cx="8552604" cy="258335"/>
          </a:xfrm>
          <a:custGeom>
            <a:avLst/>
            <a:gdLst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0 w 12174715"/>
              <a:gd name="connsiteY3" fmla="*/ 365760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359355 w 12174715"/>
              <a:gd name="connsiteY3" fmla="*/ 362202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174715"/>
              <a:gd name="connsiteY0" fmla="*/ 0 h 365760"/>
              <a:gd name="connsiteX1" fmla="*/ 12174715 w 12174715"/>
              <a:gd name="connsiteY1" fmla="*/ 0 h 365760"/>
              <a:gd name="connsiteX2" fmla="*/ 12174715 w 12174715"/>
              <a:gd name="connsiteY2" fmla="*/ 365760 h 365760"/>
              <a:gd name="connsiteX3" fmla="*/ 218301 w 12174715"/>
              <a:gd name="connsiteY3" fmla="*/ 353979 h 365760"/>
              <a:gd name="connsiteX4" fmla="*/ 0 w 12174715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324092 w 12280506"/>
              <a:gd name="connsiteY3" fmla="*/ 353979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  <a:gd name="connsiteX0" fmla="*/ 0 w 12280506"/>
              <a:gd name="connsiteY0" fmla="*/ 0 h 365760"/>
              <a:gd name="connsiteX1" fmla="*/ 12280506 w 12280506"/>
              <a:gd name="connsiteY1" fmla="*/ 0 h 365760"/>
              <a:gd name="connsiteX2" fmla="*/ 12280506 w 12280506"/>
              <a:gd name="connsiteY2" fmla="*/ 365760 h 365760"/>
              <a:gd name="connsiteX3" fmla="*/ 274585 w 12280506"/>
              <a:gd name="connsiteY3" fmla="*/ 344762 h 365760"/>
              <a:gd name="connsiteX4" fmla="*/ 0 w 12280506"/>
              <a:gd name="connsiteY4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506" h="365760">
                <a:moveTo>
                  <a:pt x="0" y="0"/>
                </a:moveTo>
                <a:lnTo>
                  <a:pt x="12280506" y="0"/>
                </a:lnTo>
                <a:lnTo>
                  <a:pt x="12280506" y="365760"/>
                </a:lnTo>
                <a:lnTo>
                  <a:pt x="274585" y="344762"/>
                </a:lnTo>
                <a:cubicBezTo>
                  <a:pt x="259422" y="116758"/>
                  <a:pt x="35483" y="169824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| Dame Elizabeth Cadbury Pupil Pledge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9" y="418672"/>
            <a:ext cx="8410100" cy="251541"/>
          </a:xfrm>
          <a:custGeom>
            <a:avLst/>
            <a:gdLst>
              <a:gd name="connsiteX0" fmla="*/ 0 w 12129571"/>
              <a:gd name="connsiteY0" fmla="*/ 0 h 309669"/>
              <a:gd name="connsiteX1" fmla="*/ 12129571 w 12129571"/>
              <a:gd name="connsiteY1" fmla="*/ 0 h 309669"/>
              <a:gd name="connsiteX2" fmla="*/ 12129571 w 12129571"/>
              <a:gd name="connsiteY2" fmla="*/ 309669 h 309669"/>
              <a:gd name="connsiteX3" fmla="*/ 0 w 12129571"/>
              <a:gd name="connsiteY3" fmla="*/ 309669 h 309669"/>
              <a:gd name="connsiteX4" fmla="*/ 0 w 12129571"/>
              <a:gd name="connsiteY4" fmla="*/ 0 h 309669"/>
              <a:gd name="connsiteX0" fmla="*/ 104304 w 12129571"/>
              <a:gd name="connsiteY0" fmla="*/ 0 h 313146"/>
              <a:gd name="connsiteX1" fmla="*/ 12129571 w 12129571"/>
              <a:gd name="connsiteY1" fmla="*/ 3477 h 313146"/>
              <a:gd name="connsiteX2" fmla="*/ 12129571 w 12129571"/>
              <a:gd name="connsiteY2" fmla="*/ 313146 h 313146"/>
              <a:gd name="connsiteX3" fmla="*/ 0 w 12129571"/>
              <a:gd name="connsiteY3" fmla="*/ 313146 h 313146"/>
              <a:gd name="connsiteX4" fmla="*/ 104304 w 12129571"/>
              <a:gd name="connsiteY4" fmla="*/ 0 h 3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9571" h="313146">
                <a:moveTo>
                  <a:pt x="104304" y="0"/>
                </a:moveTo>
                <a:lnTo>
                  <a:pt x="12129571" y="3477"/>
                </a:lnTo>
                <a:lnTo>
                  <a:pt x="12129571" y="313146"/>
                </a:lnTo>
                <a:lnTo>
                  <a:pt x="0" y="313146"/>
                </a:lnTo>
                <a:lnTo>
                  <a:pt x="1043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1075334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AutoShape 2" descr="Image result for yellow rays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67"/>
          <p:cNvSpPr/>
          <p:nvPr/>
        </p:nvSpPr>
        <p:spPr>
          <a:xfrm>
            <a:off x="251989" y="920679"/>
            <a:ext cx="9083666" cy="11589091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67"/>
          <p:cNvSpPr/>
          <p:nvPr/>
        </p:nvSpPr>
        <p:spPr>
          <a:xfrm rot="5400000">
            <a:off x="6308662" y="-558018"/>
            <a:ext cx="1370974" cy="4456799"/>
          </a:xfrm>
          <a:custGeom>
            <a:avLst/>
            <a:gdLst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0 w 2647950"/>
              <a:gd name="connsiteY3" fmla="*/ 4011334 h 4011334"/>
              <a:gd name="connsiteX4" fmla="*/ 0 w 2647950"/>
              <a:gd name="connsiteY4" fmla="*/ 0 h 4011334"/>
              <a:gd name="connsiteX0" fmla="*/ 0 w 2647950"/>
              <a:gd name="connsiteY0" fmla="*/ 0 h 4011334"/>
              <a:gd name="connsiteX1" fmla="*/ 2647950 w 2647950"/>
              <a:gd name="connsiteY1" fmla="*/ 0 h 4011334"/>
              <a:gd name="connsiteX2" fmla="*/ 2647950 w 2647950"/>
              <a:gd name="connsiteY2" fmla="*/ 4011334 h 4011334"/>
              <a:gd name="connsiteX3" fmla="*/ 1362075 w 2647950"/>
              <a:gd name="connsiteY3" fmla="*/ 4011334 h 4011334"/>
              <a:gd name="connsiteX4" fmla="*/ 0 w 2647950"/>
              <a:gd name="connsiteY4" fmla="*/ 4011334 h 4011334"/>
              <a:gd name="connsiteX5" fmla="*/ 0 w 2647950"/>
              <a:gd name="connsiteY5" fmla="*/ 0 h 4011334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811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43025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  <a:gd name="connsiteX0" fmla="*/ 0 w 2647950"/>
              <a:gd name="connsiteY0" fmla="*/ 0 h 4725709"/>
              <a:gd name="connsiteX1" fmla="*/ 2647950 w 2647950"/>
              <a:gd name="connsiteY1" fmla="*/ 0 h 4725709"/>
              <a:gd name="connsiteX2" fmla="*/ 2647950 w 2647950"/>
              <a:gd name="connsiteY2" fmla="*/ 4011334 h 4725709"/>
              <a:gd name="connsiteX3" fmla="*/ 1314450 w 2647950"/>
              <a:gd name="connsiteY3" fmla="*/ 4725709 h 4725709"/>
              <a:gd name="connsiteX4" fmla="*/ 0 w 2647950"/>
              <a:gd name="connsiteY4" fmla="*/ 4011334 h 4725709"/>
              <a:gd name="connsiteX5" fmla="*/ 0 w 2647950"/>
              <a:gd name="connsiteY5" fmla="*/ 0 h 472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0" h="4725709">
                <a:moveTo>
                  <a:pt x="0" y="0"/>
                </a:moveTo>
                <a:lnTo>
                  <a:pt x="2647950" y="0"/>
                </a:lnTo>
                <a:lnTo>
                  <a:pt x="2647950" y="4011334"/>
                </a:lnTo>
                <a:lnTo>
                  <a:pt x="1314450" y="4725709"/>
                </a:lnTo>
                <a:lnTo>
                  <a:pt x="0" y="40113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95920" y="1082168"/>
            <a:ext cx="311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 7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Pupil Pledge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660" y="2722369"/>
            <a:ext cx="8592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Learn how to greet people in 3 other languages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786" y="784285"/>
            <a:ext cx="9317343" cy="11869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63" descr="C:\Users\m.dunn\Desktop\DECTC\Website\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8" y="103043"/>
            <a:ext cx="587128" cy="5671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360526" y="11381363"/>
            <a:ext cx="2557771" cy="994084"/>
            <a:chOff x="2617346" y="5989039"/>
            <a:chExt cx="1297146" cy="471995"/>
          </a:xfrm>
        </p:grpSpPr>
        <p:sp>
          <p:nvSpPr>
            <p:cNvPr id="44" name="Oval 43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67728" y="11381363"/>
            <a:ext cx="2354820" cy="990843"/>
            <a:chOff x="2617346" y="5989039"/>
            <a:chExt cx="1297146" cy="471995"/>
          </a:xfrm>
        </p:grpSpPr>
        <p:sp>
          <p:nvSpPr>
            <p:cNvPr id="79" name="Oval 78"/>
            <p:cNvSpPr/>
            <p:nvPr/>
          </p:nvSpPr>
          <p:spPr>
            <a:xfrm>
              <a:off x="3509967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77633" y="6306886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3120724" y="5989039"/>
              <a:ext cx="335136" cy="33513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15130" y="6202188"/>
              <a:ext cx="197613" cy="19761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617346" y="6324175"/>
              <a:ext cx="136859" cy="13685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753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1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375" y="3505384"/>
            <a:ext cx="8645442" cy="30244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picture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01" y="6895479"/>
            <a:ext cx="8645442" cy="36760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17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Written evidence</a:t>
            </a: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75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7382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2138473</TotalTime>
  <Words>1634</Words>
  <Application>Microsoft Macintosh PowerPoint</Application>
  <PresentationFormat>A3 Paper (297x420 mm)</PresentationFormat>
  <Paragraphs>567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 S Gregory</cp:lastModifiedBy>
  <cp:revision>419</cp:revision>
  <cp:lastPrinted>2020-03-10T17:06:21Z</cp:lastPrinted>
  <dcterms:created xsi:type="dcterms:W3CDTF">2017-02-22T09:31:10Z</dcterms:created>
  <dcterms:modified xsi:type="dcterms:W3CDTF">2020-06-29T08:04:47Z</dcterms:modified>
</cp:coreProperties>
</file>