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328" r:id="rId4"/>
    <p:sldId id="349" r:id="rId5"/>
    <p:sldId id="329" r:id="rId6"/>
    <p:sldId id="330" r:id="rId7"/>
    <p:sldId id="331" r:id="rId8"/>
    <p:sldId id="313" r:id="rId9"/>
    <p:sldId id="318" r:id="rId10"/>
    <p:sldId id="334" r:id="rId11"/>
    <p:sldId id="321" r:id="rId12"/>
    <p:sldId id="322" r:id="rId13"/>
    <p:sldId id="309" r:id="rId14"/>
    <p:sldId id="311" r:id="rId15"/>
    <p:sldId id="336" r:id="rId16"/>
    <p:sldId id="325" r:id="rId17"/>
    <p:sldId id="324" r:id="rId18"/>
    <p:sldId id="351" r:id="rId19"/>
  </p:sldIdLst>
  <p:sldSz cx="9144000" cy="6858000" type="screen4x3"/>
  <p:notesSz cx="6858000" cy="9947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85036" autoAdjust="0"/>
  </p:normalViewPr>
  <p:slideViewPr>
    <p:cSldViewPr>
      <p:cViewPr varScale="1">
        <p:scale>
          <a:sx n="62" d="100"/>
          <a:sy n="62" d="100"/>
        </p:scale>
        <p:origin x="16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2D43BD-8B23-4E47-B567-4045DD61EFD5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03E445-1AA1-4C5D-9783-DD1FE429F2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A804C4-7EF8-4907-8138-883BBC76133B}" type="datetimeFigureOut">
              <a:rPr lang="en-GB"/>
              <a:pPr>
                <a:defRPr/>
              </a:pPr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35000A-1C2E-45C4-8038-AA69DCD3D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10C8CD-687F-4051-9A12-274B0D43805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5A0F76-81F2-4254-B70B-EC32E7AC092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E2D6-57E3-4DEA-B0E9-2A209648FA46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F68B-D115-4498-A87E-75C74238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C635-57A7-4D93-8512-AE0F859F1E4B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612F-0BAC-4C23-BCBF-73E053F3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F4AF-B5B2-470E-898B-3572A77F1C31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D6EC-6CD6-48A4-A772-467CEE6B3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8FCE-44A5-45FF-AD0F-F6281663EEBB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C9E0-4650-436F-A2B9-0B642D7DB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8D48-4B56-4D4E-B076-40E0A5F0AA3E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1F19-F4C3-44C5-91D8-865D6DF63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F6A3DC-1EBD-4ACC-844D-3A74A19ABCE1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25A9C5-332F-4748-9C9B-C29B0691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7223-DBC8-4287-9A75-88634D1CBDB3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8FD2A-78EB-40FE-816E-0423C5C87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958E-47F6-4535-9767-10A18E275632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5B6A-535B-4D75-91F1-ADBAE0386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9DA1-9407-49C2-8C1C-77F3A2499370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BE2F-6830-4205-AE06-6E098D457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AC57-BBE3-436D-ADBD-497F60B9BED3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9464-4131-44E3-8165-02293063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32DD-DC3B-427B-8956-EE8348BF346C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1E33-4EA8-4024-8B76-035E70202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70D6-8802-4069-8E35-A994991DF862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1580-C459-4E43-911C-13DDA5B9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FFDE4-72D2-442E-AD34-CE475A6F31BD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7956C-5F7B-4B71-A79B-1A1F468FB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696" r:id="rId2"/>
    <p:sldLayoutId id="2147483705" r:id="rId3"/>
    <p:sldLayoutId id="2147483697" r:id="rId4"/>
    <p:sldLayoutId id="2147483698" r:id="rId5"/>
    <p:sldLayoutId id="2147483699" r:id="rId6"/>
    <p:sldLayoutId id="2147483706" r:id="rId7"/>
    <p:sldLayoutId id="2147483700" r:id="rId8"/>
    <p:sldLayoutId id="2147483701" r:id="rId9"/>
    <p:sldLayoutId id="2147483702" r:id="rId10"/>
    <p:sldLayoutId id="2147483707" r:id="rId11"/>
    <p:sldLayoutId id="2147483703" r:id="rId12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o.hanson@decschool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913" y="628650"/>
            <a:ext cx="2978150" cy="30289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</a:rPr>
              <a:t>Sixth Form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body" sz="half" idx="2"/>
          </p:nvPr>
        </p:nvSpPr>
        <p:spPr>
          <a:xfrm>
            <a:off x="5256213" y="3124200"/>
            <a:ext cx="3343275" cy="2589213"/>
          </a:xfrm>
        </p:spPr>
        <p:txBody>
          <a:bodyPr/>
          <a:lstStyle/>
          <a:p>
            <a:r>
              <a:rPr lang="en-US" sz="5400" smtClean="0">
                <a:solidFill>
                  <a:srgbClr val="0F496F"/>
                </a:solidFill>
              </a:rPr>
              <a:t>Virtual Induction</a:t>
            </a:r>
          </a:p>
          <a:p>
            <a:r>
              <a:rPr lang="en-US" sz="5400" smtClean="0">
                <a:solidFill>
                  <a:srgbClr val="0F496F"/>
                </a:solidFill>
              </a:rPr>
              <a:t>July 2020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2209800"/>
            <a:ext cx="408781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54038" y="390525"/>
            <a:ext cx="771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600">
                <a:solidFill>
                  <a:schemeClr val="bg1"/>
                </a:solidFill>
                <a:latin typeface="Corbel" pitchFamily="34" charset="0"/>
              </a:rPr>
              <a:t>SIXTH FORM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Bus Passes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 fontAlgn="auto">
              <a:defRPr/>
            </a:pPr>
            <a:r>
              <a:rPr lang="en-GB" sz="2800" dirty="0"/>
              <a:t>For students who are eligible for Pupil Premium/Bursary funding, we can support with the costs of bus passes for students to get to and from </a:t>
            </a:r>
            <a:r>
              <a:rPr lang="en-GB" sz="2800" dirty="0" smtClean="0"/>
              <a:t>school.</a:t>
            </a:r>
            <a:endParaRPr lang="en-GB" sz="2800" dirty="0"/>
          </a:p>
          <a:p>
            <a:pPr marL="182880" indent="-182880" fontAlgn="auto">
              <a:defRPr/>
            </a:pPr>
            <a:r>
              <a:rPr lang="en-GB" sz="2800" dirty="0"/>
              <a:t>Please fill the PP </a:t>
            </a:r>
            <a:r>
              <a:rPr lang="en-GB" sz="2800" dirty="0" smtClean="0"/>
              <a:t>request </a:t>
            </a:r>
            <a:r>
              <a:rPr lang="en-GB" sz="2800" dirty="0"/>
              <a:t>f</a:t>
            </a:r>
            <a:r>
              <a:rPr lang="en-GB" sz="2800" dirty="0" smtClean="0"/>
              <a:t>orm </a:t>
            </a:r>
            <a:r>
              <a:rPr lang="en-GB" sz="2800" dirty="0"/>
              <a:t>in, if this applies to you.</a:t>
            </a:r>
          </a:p>
          <a:p>
            <a:pPr marL="0" indent="0" fontAlgn="auto">
              <a:buFont typeface="Wingdings" pitchFamily="2" charset="2"/>
              <a:buNone/>
              <a:defRPr/>
            </a:pPr>
            <a:endParaRPr lang="en-GB" sz="2800" dirty="0"/>
          </a:p>
          <a:p>
            <a:pPr marL="411480" lvl="1" indent="-182880" fontAlgn="auto">
              <a:defRPr/>
            </a:pPr>
            <a:r>
              <a:rPr lang="en-GB" sz="2800" dirty="0"/>
              <a:t>Document titled:</a:t>
            </a:r>
          </a:p>
          <a:p>
            <a:pPr marL="640080" lvl="2" indent="-182880" fontAlgn="auto">
              <a:defRPr/>
            </a:pPr>
            <a:r>
              <a:rPr lang="en-GB" sz="2400" dirty="0"/>
              <a:t>Request for </a:t>
            </a:r>
            <a:r>
              <a:rPr lang="en-GB" sz="2400" dirty="0"/>
              <a:t>p</a:t>
            </a:r>
            <a:r>
              <a:rPr lang="en-GB" sz="2400" dirty="0" smtClean="0"/>
              <a:t>urchase/reimbursement </a:t>
            </a:r>
            <a:r>
              <a:rPr lang="en-GB" sz="2400" dirty="0"/>
              <a:t>from </a:t>
            </a:r>
            <a:r>
              <a:rPr lang="en-GB" sz="2400" dirty="0" smtClean="0"/>
              <a:t>individual </a:t>
            </a:r>
            <a:r>
              <a:rPr lang="en-GB" sz="2400" dirty="0"/>
              <a:t>6th Form Pupil Premium Fund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14325"/>
            <a:ext cx="1060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Form Time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1947863"/>
            <a:ext cx="7924800" cy="4953000"/>
          </a:xfrm>
        </p:spPr>
        <p:txBody>
          <a:bodyPr/>
          <a:lstStyle/>
          <a:p>
            <a:r>
              <a:rPr lang="en-GB" dirty="0" smtClean="0"/>
              <a:t>Form time POS (SMSC, PSHE, British Values, e-safety, voting, health, </a:t>
            </a:r>
            <a:r>
              <a:rPr lang="en-US" dirty="0"/>
              <a:t>m</a:t>
            </a:r>
            <a:r>
              <a:rPr lang="en-US" dirty="0" smtClean="0"/>
              <a:t>ock </a:t>
            </a:r>
            <a:r>
              <a:rPr lang="en-US" dirty="0" smtClean="0"/>
              <a:t>interviews, well-being, taxes, current affairs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US" dirty="0" smtClean="0"/>
          </a:p>
          <a:p>
            <a:r>
              <a:rPr lang="en-US" dirty="0" smtClean="0"/>
              <a:t>Diaries (to be provided by us) to be used to record </a:t>
            </a:r>
            <a:r>
              <a:rPr lang="en-US" dirty="0" smtClean="0"/>
              <a:t>homework</a:t>
            </a:r>
            <a:r>
              <a:rPr lang="en-US" dirty="0" smtClean="0"/>
              <a:t>, messages home, to record attendance, punctuality, </a:t>
            </a:r>
            <a:r>
              <a:rPr lang="en-US" dirty="0" smtClean="0"/>
              <a:t>Working at Grades, </a:t>
            </a:r>
            <a:r>
              <a:rPr lang="en-US" dirty="0" smtClean="0"/>
              <a:t>target grades.</a:t>
            </a:r>
          </a:p>
          <a:p>
            <a:r>
              <a:rPr lang="en-US" dirty="0" smtClean="0"/>
              <a:t>Y13 UCAS applications, our deadline for these are the end of first half term</a:t>
            </a:r>
          </a:p>
          <a:p>
            <a:r>
              <a:rPr lang="en-US" dirty="0" smtClean="0"/>
              <a:t>Personal </a:t>
            </a:r>
            <a:r>
              <a:rPr lang="en-US" dirty="0" smtClean="0"/>
              <a:t>statements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Form </a:t>
            </a:r>
            <a:r>
              <a:rPr lang="en-US" dirty="0" smtClean="0"/>
              <a:t>assemblies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1775" y="458788"/>
            <a:ext cx="1060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20191220_104929(0)"/>
          <p:cNvPicPr>
            <a:picLocks noChangeAspect="1" noChangeArrowheads="1"/>
          </p:cNvPicPr>
          <p:nvPr/>
        </p:nvPicPr>
        <p:blipFill>
          <a:blip r:embed="rId4"/>
          <a:srcRect t="25714"/>
          <a:stretch>
            <a:fillRect/>
          </a:stretch>
        </p:blipFill>
        <p:spPr bwMode="auto">
          <a:xfrm>
            <a:off x="6324600" y="4216400"/>
            <a:ext cx="2667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Work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880" indent="-182880" fontAlgn="auto">
              <a:defRPr/>
            </a:pPr>
            <a:r>
              <a:rPr lang="en-GB" sz="2800" dirty="0"/>
              <a:t>Y12 students will take part in a week long work experience </a:t>
            </a:r>
          </a:p>
          <a:p>
            <a:pPr marL="411480" lvl="1" indent="-182880" fontAlgn="auto">
              <a:defRPr/>
            </a:pPr>
            <a:r>
              <a:rPr lang="en-GB" sz="2800" dirty="0"/>
              <a:t>8</a:t>
            </a:r>
            <a:r>
              <a:rPr lang="en-GB" sz="2800" baseline="30000" dirty="0"/>
              <a:t>th</a:t>
            </a:r>
            <a:r>
              <a:rPr lang="en-GB" sz="2800" dirty="0"/>
              <a:t> – 12</a:t>
            </a:r>
            <a:r>
              <a:rPr lang="en-GB" sz="2800" baseline="30000" dirty="0"/>
              <a:t>th</a:t>
            </a:r>
            <a:r>
              <a:rPr lang="en-GB" sz="2800" dirty="0"/>
              <a:t> February 2021.  </a:t>
            </a:r>
          </a:p>
          <a:p>
            <a:pPr marL="182880" indent="-182880" fontAlgn="auto">
              <a:defRPr/>
            </a:pPr>
            <a:r>
              <a:rPr lang="en-GB" sz="2800" dirty="0"/>
              <a:t>Work experience is compulsory as it will inspire and help students for further education or job </a:t>
            </a:r>
            <a:r>
              <a:rPr lang="en-GB" sz="2800" dirty="0" smtClean="0"/>
              <a:t>choices.</a:t>
            </a:r>
            <a:endParaRPr lang="en-GB" sz="2800" dirty="0"/>
          </a:p>
          <a:p>
            <a:pPr marL="182880" indent="-182880" fontAlgn="auto">
              <a:defRPr/>
            </a:pPr>
            <a:r>
              <a:rPr lang="en-GB" sz="2800" dirty="0"/>
              <a:t>Looks great on </a:t>
            </a:r>
            <a:r>
              <a:rPr lang="en-GB" sz="2800" dirty="0" smtClean="0"/>
              <a:t>CV/UCAS applications. </a:t>
            </a:r>
            <a:endParaRPr lang="en-GB" sz="2800" dirty="0"/>
          </a:p>
          <a:p>
            <a:pPr marL="182880" indent="-182880" fontAlgn="auto">
              <a:defRPr/>
            </a:pPr>
            <a:r>
              <a:rPr lang="en-GB" sz="2800" dirty="0"/>
              <a:t>Students gain valuable experience in life and work based </a:t>
            </a:r>
            <a:r>
              <a:rPr lang="en-GB" sz="2800" dirty="0" smtClean="0"/>
              <a:t>skills.</a:t>
            </a:r>
            <a:endParaRPr lang="en-GB" sz="2800" dirty="0"/>
          </a:p>
          <a:p>
            <a:pPr marL="182880" indent="-182880" fontAlgn="auto">
              <a:defRPr/>
            </a:pPr>
            <a:r>
              <a:rPr lang="en-GB" sz="2800" dirty="0"/>
              <a:t>Helps students to build confidence in an area of employment they would like to move into. 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90513"/>
            <a:ext cx="10604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2058988"/>
            <a:ext cx="914241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82600" y="5594350"/>
            <a:ext cx="8178800" cy="663575"/>
          </a:xfrm>
        </p:spPr>
        <p:txBody>
          <a:bodyPr anchor="b"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spc="150" dirty="0">
                <a:solidFill>
                  <a:schemeClr val="tx2"/>
                </a:solidFill>
              </a:rPr>
              <a:t>Key Dates</a:t>
            </a:r>
          </a:p>
        </p:txBody>
      </p:sp>
      <p:sp>
        <p:nvSpPr>
          <p:cNvPr id="75" name="Rectangle 74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173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ectangle 76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373813"/>
            <a:ext cx="9144000" cy="484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84163"/>
            <a:ext cx="1060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7" name="Group 37"/>
          <p:cNvGraphicFramePr>
            <a:graphicFrameLocks noGrp="1"/>
          </p:cNvGraphicFramePr>
          <p:nvPr>
            <p:ph idx="1"/>
          </p:nvPr>
        </p:nvGraphicFramePr>
        <p:xfrm>
          <a:off x="241300" y="1327150"/>
          <a:ext cx="8661400" cy="4194175"/>
        </p:xfrm>
        <a:graphic>
          <a:graphicData uri="http://schemas.openxmlformats.org/drawingml/2006/table">
            <a:tbl>
              <a:tblPr/>
              <a:tblGrid>
                <a:gridCol w="496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Event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Date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GCSE Results Day &amp; Enrolment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Thu 20 August 2020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Y12 Target setting Day &amp; Induction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Wed 2 September 2020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Start of lessons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Thu 3 September 2020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DEC Y13 UCAS application deadlines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(Medical &amp; Oxbridge)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Fri 25 September 2020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DEC Y13 UCAS application deadlines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(All other courses)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Mon 9 November 2020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th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Form Parents Evening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Thu 11 March 2021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Y12 Work Experience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W/b 8 February 2021</a:t>
                      </a:r>
                    </a:p>
                  </a:txBody>
                  <a:tcPr marL="101899" marR="101899" marT="50945" marB="5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/>
              <a:t>School Day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14338" y="1905000"/>
            <a:ext cx="7772400" cy="4206875"/>
          </a:xfrm>
        </p:spPr>
        <p:txBody>
          <a:bodyPr/>
          <a:lstStyle/>
          <a:p>
            <a:r>
              <a:rPr lang="en-GB" altLang="en-US" smtClean="0"/>
              <a:t>Example timings of the school day.  Students will be in school everyday from Monday to Friday.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667000"/>
          <a:ext cx="6815137" cy="4103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Time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Example timetable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8.40am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AM Form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AM Form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9.05am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Lesson 1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Maths A Level lesson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10.05am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Lesson 2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Maths A Level lesson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11.05am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Break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Break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11.25am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Lesson 3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Study Period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12.25pm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Lesson 4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Physics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A Level lesson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1.25pm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Lunch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Lunch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1.55pm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Lesson 5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Chemistry A Level lesson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66">
                <a:tc>
                  <a:txBody>
                    <a:bodyPr/>
                    <a:lstStyle/>
                    <a:p>
                      <a:r>
                        <a:rPr lang="en-GB" sz="1800" dirty="0"/>
                        <a:t>2.55pm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PM Form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PM Form</a:t>
                      </a:r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23">
                <a:tc>
                  <a:txBody>
                    <a:bodyPr/>
                    <a:lstStyle/>
                    <a:p>
                      <a:r>
                        <a:rPr lang="en-GB" sz="1800" dirty="0"/>
                        <a:t>3.05pm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End of school</a:t>
                      </a:r>
                      <a:r>
                        <a:rPr lang="en-GB" sz="1800" baseline="0" dirty="0"/>
                        <a:t> day</a:t>
                      </a:r>
                      <a:endParaRPr lang="en-GB" sz="1800" dirty="0"/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12" marB="4571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End of school</a:t>
                      </a:r>
                      <a:r>
                        <a:rPr lang="en-GB" sz="1800" baseline="0" dirty="0"/>
                        <a:t> day</a:t>
                      </a:r>
                      <a:endParaRPr lang="en-GB" sz="1800" dirty="0"/>
                    </a:p>
                  </a:txBody>
                  <a:tcPr marL="91435" marR="91435" marT="45712" marB="4571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18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388" y="292100"/>
            <a:ext cx="1062037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2058988"/>
            <a:ext cx="914241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3738563"/>
            <a:ext cx="914241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876675"/>
            <a:ext cx="8602662" cy="1738313"/>
          </a:xfrm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6000" spc="150" dirty="0"/>
              <a:t>Dress code</a:t>
            </a:r>
            <a:br>
              <a:rPr lang="en-US" sz="6000" spc="150" dirty="0"/>
            </a:br>
            <a:r>
              <a:rPr lang="en-US" sz="3600" spc="150" dirty="0"/>
              <a:t>Smart office wear</a:t>
            </a:r>
            <a:endParaRPr lang="en-US" sz="6000" spc="150" dirty="0"/>
          </a:p>
        </p:txBody>
      </p:sp>
      <p:sp>
        <p:nvSpPr>
          <p:cNvPr id="16" name="Rectangle 15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2625" y="584200"/>
            <a:ext cx="2490788" cy="2833688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7" y="831850"/>
            <a:ext cx="21828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27400" y="584200"/>
            <a:ext cx="2489200" cy="2833688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7" name="Picture 2"/>
          <p:cNvPicPr>
            <a:picLocks noChangeAspect="1"/>
          </p:cNvPicPr>
          <p:nvPr/>
        </p:nvPicPr>
        <p:blipFill>
          <a:blip r:embed="rId3"/>
          <a:srcRect l="25024" t="62979" r="39645" b="7185"/>
          <a:stretch>
            <a:fillRect/>
          </a:stretch>
        </p:blipFill>
        <p:spPr bwMode="auto">
          <a:xfrm>
            <a:off x="681038" y="1447800"/>
            <a:ext cx="23495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70588" y="584200"/>
            <a:ext cx="2490787" cy="2833688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9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339850"/>
            <a:ext cx="22764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2058988"/>
            <a:ext cx="914241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0"/>
            <a:ext cx="91424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Rectangle 142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88" y="3983038"/>
            <a:ext cx="914241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4119563"/>
            <a:ext cx="8602662" cy="1739900"/>
          </a:xfrm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6000" spc="150"/>
              <a:t>Sport/Coaching Uniform</a:t>
            </a:r>
          </a:p>
        </p:txBody>
      </p:sp>
      <p:sp>
        <p:nvSpPr>
          <p:cNvPr id="145" name="Rectangle 144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90650" y="615950"/>
            <a:ext cx="3119438" cy="3182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1038225"/>
            <a:ext cx="263683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Rectangle 146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2325" y="615950"/>
            <a:ext cx="3117850" cy="3182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01" name="Picture 2" descr="J:\Curriculum areas\6thForm\Induction\20180625_103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987425"/>
            <a:ext cx="19065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Enrolment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206875"/>
          </a:xfrm>
        </p:spPr>
        <p:txBody>
          <a:bodyPr/>
          <a:lstStyle/>
          <a:p>
            <a:pPr algn="ctr"/>
            <a:r>
              <a:rPr lang="en-GB" sz="3200" dirty="0" smtClean="0"/>
              <a:t>Enrolment will take place on results day (Thursday 20 August). </a:t>
            </a:r>
            <a:endParaRPr lang="en-GB" sz="3200" dirty="0" smtClean="0"/>
          </a:p>
          <a:p>
            <a:pPr algn="ctr"/>
            <a:r>
              <a:rPr lang="en-GB" sz="3200" dirty="0" smtClean="0"/>
              <a:t>Our current Y11 students will be informed of how enrolmen</a:t>
            </a:r>
            <a:r>
              <a:rPr lang="en-GB" sz="3200" dirty="0" smtClean="0"/>
              <a:t>t will take place for you in a letter sent to all Y11 students.</a:t>
            </a:r>
          </a:p>
          <a:p>
            <a:pPr algn="ctr"/>
            <a:r>
              <a:rPr lang="en-GB" sz="3200" dirty="0" smtClean="0"/>
              <a:t>If you are not a current Y11 student then you can enrol with us at school on results day or email Mr Hanson if you cannot attend school on this day</a:t>
            </a:r>
            <a:endParaRPr lang="en-GB" sz="3200" dirty="0" smtClean="0"/>
          </a:p>
          <a:p>
            <a:pPr algn="ctr"/>
            <a:r>
              <a:rPr lang="en-GB" sz="3200" dirty="0" smtClean="0"/>
              <a:t>We will be here to help and support students in making the right choices for their future.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81000"/>
            <a:ext cx="1060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Questions?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06875"/>
          </a:xfrm>
        </p:spPr>
        <p:txBody>
          <a:bodyPr/>
          <a:lstStyle/>
          <a:p>
            <a:r>
              <a:rPr lang="en-GB" sz="2400" smtClean="0"/>
              <a:t>If you do have any questions about anything to do with 6</a:t>
            </a:r>
            <a:r>
              <a:rPr lang="en-GB" sz="2400" baseline="30000" smtClean="0"/>
              <a:t>th</a:t>
            </a:r>
            <a:r>
              <a:rPr lang="en-GB" sz="2400" smtClean="0"/>
              <a:t> Form then please email me: </a:t>
            </a:r>
            <a:r>
              <a:rPr lang="en-GB" sz="2400" smtClean="0">
                <a:hlinkClick r:id="rId2"/>
              </a:rPr>
              <a:t>o.hanson@decschool.co.uk</a:t>
            </a:r>
            <a:r>
              <a:rPr lang="en-GB" sz="2400" smtClean="0"/>
              <a:t> 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6388" y="503238"/>
            <a:ext cx="10620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193-Mr-Han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962400"/>
            <a:ext cx="2038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9463" y="0"/>
            <a:ext cx="455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594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9463" y="176213"/>
            <a:ext cx="4552950" cy="164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113" y="284163"/>
            <a:ext cx="3821112" cy="1508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2"/>
                </a:solidFill>
              </a:rPr>
              <a:t>Welcome</a:t>
            </a: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6385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Content Placeholder 2"/>
          <p:cNvSpPr>
            <a:spLocks noGrp="1"/>
          </p:cNvSpPr>
          <p:nvPr>
            <p:ph idx="1"/>
          </p:nvPr>
        </p:nvSpPr>
        <p:spPr>
          <a:xfrm>
            <a:off x="4840288" y="2011363"/>
            <a:ext cx="3817937" cy="4313237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Head of 6</a:t>
            </a:r>
            <a:r>
              <a:rPr lang="en-GB" baseline="30000" smtClean="0">
                <a:solidFill>
                  <a:schemeClr val="bg1"/>
                </a:solidFill>
              </a:rPr>
              <a:t>th</a:t>
            </a:r>
            <a:r>
              <a:rPr lang="en-GB" smtClean="0">
                <a:solidFill>
                  <a:schemeClr val="bg1"/>
                </a:solidFill>
              </a:rPr>
              <a:t> Form- Mr Hanson</a:t>
            </a:r>
          </a:p>
          <a:p>
            <a:endParaRPr lang="en-GB" smtClean="0">
              <a:solidFill>
                <a:schemeClr val="bg1"/>
              </a:solidFill>
            </a:endParaRPr>
          </a:p>
          <a:p>
            <a:r>
              <a:rPr lang="en-GB" smtClean="0">
                <a:solidFill>
                  <a:schemeClr val="bg1"/>
                </a:solidFill>
              </a:rPr>
              <a:t>Here to support you with:</a:t>
            </a:r>
          </a:p>
          <a:p>
            <a:pPr lvl="1"/>
            <a:r>
              <a:rPr lang="en-GB" smtClean="0">
                <a:solidFill>
                  <a:schemeClr val="bg1"/>
                </a:solidFill>
              </a:rPr>
              <a:t>Your studies.</a:t>
            </a:r>
          </a:p>
          <a:p>
            <a:pPr lvl="1"/>
            <a:r>
              <a:rPr lang="en-GB" smtClean="0">
                <a:solidFill>
                  <a:schemeClr val="bg1"/>
                </a:solidFill>
              </a:rPr>
              <a:t>Pastoral care.</a:t>
            </a:r>
          </a:p>
          <a:p>
            <a:pPr lvl="1"/>
            <a:r>
              <a:rPr lang="en-GB" smtClean="0">
                <a:solidFill>
                  <a:schemeClr val="bg1"/>
                </a:solidFill>
              </a:rPr>
              <a:t>Well being and safety.</a:t>
            </a:r>
          </a:p>
          <a:p>
            <a:pPr lvl="1"/>
            <a:r>
              <a:rPr lang="en-GB" smtClean="0">
                <a:solidFill>
                  <a:schemeClr val="bg1"/>
                </a:solidFill>
              </a:rPr>
              <a:t>To help you achieve everything you aspire to.</a:t>
            </a:r>
          </a:p>
          <a:p>
            <a:pPr lvl="1"/>
            <a:r>
              <a:rPr lang="en-GB" smtClean="0">
                <a:solidFill>
                  <a:schemeClr val="bg1"/>
                </a:solidFill>
              </a:rPr>
              <a:t>Plan trips to support and inspire your future.</a:t>
            </a:r>
          </a:p>
          <a:p>
            <a:endParaRPr lang="en-GB" smtClean="0">
              <a:solidFill>
                <a:schemeClr val="bg1"/>
              </a:solidFill>
            </a:endParaRPr>
          </a:p>
        </p:txBody>
      </p:sp>
      <p:pic>
        <p:nvPicPr>
          <p:cNvPr id="18440" name="Picture 4" descr="193-Mr-Han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2038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Why Should I Join?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96200" cy="5181600"/>
          </a:xfrm>
        </p:spPr>
        <p:txBody>
          <a:bodyPr/>
          <a:lstStyle/>
          <a:p>
            <a:r>
              <a:rPr lang="en-GB" dirty="0" smtClean="0"/>
              <a:t>Established at Dame Elizabeth</a:t>
            </a:r>
          </a:p>
          <a:p>
            <a:r>
              <a:rPr lang="en-GB" dirty="0" smtClean="0"/>
              <a:t>Sixth Form is not just a bolt on to Dame Elizabeth Cadbury.</a:t>
            </a:r>
          </a:p>
          <a:p>
            <a:r>
              <a:rPr lang="en-GB" dirty="0" smtClean="0"/>
              <a:t>It is an integral part of the whole school.</a:t>
            </a:r>
          </a:p>
          <a:p>
            <a:r>
              <a:rPr lang="en-GB" dirty="0" smtClean="0"/>
              <a:t>We offer a number of different subjects.</a:t>
            </a:r>
          </a:p>
          <a:p>
            <a:r>
              <a:rPr lang="en-GB" dirty="0" smtClean="0"/>
              <a:t>It’s </a:t>
            </a:r>
            <a:r>
              <a:rPr lang="en-GB" dirty="0" smtClean="0"/>
              <a:t>successful!</a:t>
            </a:r>
            <a:endParaRPr lang="en-GB" dirty="0" smtClean="0"/>
          </a:p>
          <a:p>
            <a:pPr lvl="1"/>
            <a:r>
              <a:rPr lang="en-GB" dirty="0" smtClean="0"/>
              <a:t>Many students have gone on to </a:t>
            </a:r>
            <a:r>
              <a:rPr lang="en-GB" dirty="0" smtClean="0"/>
              <a:t>university</a:t>
            </a:r>
            <a:endParaRPr lang="en-GB" dirty="0" smtClean="0"/>
          </a:p>
          <a:p>
            <a:pPr lvl="2"/>
            <a:r>
              <a:rPr lang="en-GB" dirty="0" smtClean="0"/>
              <a:t>Those who attend University earn, on average, £6000 </a:t>
            </a:r>
            <a:r>
              <a:rPr lang="en-GB" dirty="0" smtClean="0"/>
              <a:t>more </a:t>
            </a:r>
            <a:r>
              <a:rPr lang="en-GB" dirty="0" smtClean="0"/>
              <a:t>than those who don’t per annum.</a:t>
            </a:r>
          </a:p>
          <a:p>
            <a:pPr lvl="2"/>
            <a:r>
              <a:rPr lang="en-GB" dirty="0" smtClean="0"/>
              <a:t>Figures show people who attended </a:t>
            </a:r>
            <a:r>
              <a:rPr lang="en-GB" dirty="0" smtClean="0"/>
              <a:t>university </a:t>
            </a:r>
            <a:r>
              <a:rPr lang="en-GB" dirty="0" smtClean="0"/>
              <a:t>are more likely to be employed in later life.</a:t>
            </a:r>
          </a:p>
          <a:p>
            <a:pPr lvl="1"/>
            <a:r>
              <a:rPr lang="en-GB" dirty="0" smtClean="0"/>
              <a:t>All other students have secured apprenticeships/employment.</a:t>
            </a:r>
          </a:p>
          <a:p>
            <a:r>
              <a:rPr lang="en-GB" dirty="0" smtClean="0"/>
              <a:t>Familiar surroundings for our current Year 11 students</a:t>
            </a:r>
          </a:p>
          <a:p>
            <a:pPr lvl="1"/>
            <a:r>
              <a:rPr lang="en-GB" dirty="0" smtClean="0"/>
              <a:t>You know the school, the rules, the ethos</a:t>
            </a:r>
          </a:p>
          <a:p>
            <a:pPr lvl="1"/>
            <a:endParaRPr lang="en-GB" dirty="0" smtClean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33375"/>
            <a:ext cx="1060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Why Should I Join?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8937" y="1981200"/>
            <a:ext cx="8599487" cy="5181600"/>
          </a:xfrm>
        </p:spPr>
        <p:txBody>
          <a:bodyPr/>
          <a:lstStyle/>
          <a:p>
            <a:r>
              <a:rPr lang="en-GB" sz="2800" dirty="0" smtClean="0"/>
              <a:t>Our current Y11 students already </a:t>
            </a:r>
            <a:r>
              <a:rPr lang="en-GB" sz="2800" dirty="0" smtClean="0"/>
              <a:t>know </a:t>
            </a:r>
            <a:r>
              <a:rPr lang="en-GB" sz="2800" dirty="0" smtClean="0"/>
              <a:t>the </a:t>
            </a:r>
            <a:r>
              <a:rPr lang="en-GB" sz="2800" dirty="0" smtClean="0"/>
              <a:t>teachers </a:t>
            </a:r>
            <a:r>
              <a:rPr lang="en-GB" sz="2800" dirty="0" smtClean="0"/>
              <a:t>already but if you are not currently in our Y11.</a:t>
            </a:r>
            <a:endParaRPr lang="en-GB" sz="2800" dirty="0" smtClean="0"/>
          </a:p>
          <a:p>
            <a:pPr lvl="1"/>
            <a:r>
              <a:rPr lang="en-GB" sz="2800" dirty="0" smtClean="0"/>
              <a:t>Really experienced staff and close links with examiners.</a:t>
            </a:r>
          </a:p>
          <a:p>
            <a:pPr lvl="1"/>
            <a:r>
              <a:rPr lang="en-GB" sz="2800" dirty="0" smtClean="0"/>
              <a:t>Good pastoral care, that will continue from your previous 5 years with us.</a:t>
            </a:r>
          </a:p>
          <a:p>
            <a:pPr lvl="1"/>
            <a:r>
              <a:rPr lang="en-GB" sz="2800" dirty="0" smtClean="0"/>
              <a:t>Outstanding teachers and support with studies to allow you to be as successful as possible, whether you want to go onto University, Apprenticeships or Employment.</a:t>
            </a:r>
          </a:p>
          <a:p>
            <a:r>
              <a:rPr lang="en-GB" sz="2800" dirty="0" smtClean="0"/>
              <a:t>5 hours of taught lessons for each subjects.</a:t>
            </a:r>
          </a:p>
          <a:p>
            <a:pPr lvl="1"/>
            <a:endParaRPr lang="en-GB" dirty="0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388" y="284163"/>
            <a:ext cx="10620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Why Should I Join?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349" y="2011363"/>
            <a:ext cx="6696075" cy="4206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/>
              <a:t>University trips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Have a taste of what it’s like to go to University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Careers Fair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University or apprenticeship – we can help find out what’s right for you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Enrichment/Extended Offer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Enhance your life skills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Be a more confident individual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Subject Trips and External Speakers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388" y="284163"/>
            <a:ext cx="10620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Foodbank2"/>
          <p:cNvPicPr>
            <a:picLocks noChangeAspect="1" noChangeArrowheads="1"/>
          </p:cNvPicPr>
          <p:nvPr/>
        </p:nvPicPr>
        <p:blipFill>
          <a:blip r:embed="rId3"/>
          <a:srcRect l="13432" t="21890" r="11940" b="14427"/>
          <a:stretch>
            <a:fillRect/>
          </a:stretch>
        </p:blipFill>
        <p:spPr bwMode="auto">
          <a:xfrm>
            <a:off x="7000875" y="5486400"/>
            <a:ext cx="2143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20191010_111833"/>
          <p:cNvPicPr>
            <a:picLocks noChangeAspect="1" noChangeArrowheads="1"/>
          </p:cNvPicPr>
          <p:nvPr/>
        </p:nvPicPr>
        <p:blipFill>
          <a:blip r:embed="rId4"/>
          <a:srcRect t="16129" r="26881"/>
          <a:stretch>
            <a:fillRect/>
          </a:stretch>
        </p:blipFill>
        <p:spPr bwMode="auto">
          <a:xfrm>
            <a:off x="0" y="3352800"/>
            <a:ext cx="2292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DzeTK7_XQAAULV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383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Successful DEC 6</a:t>
            </a:r>
            <a:r>
              <a:rPr lang="en-GB" baseline="30000" dirty="0"/>
              <a:t>th</a:t>
            </a:r>
            <a:r>
              <a:rPr lang="en-GB" dirty="0"/>
              <a:t> 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1363"/>
            <a:ext cx="7848600" cy="4689475"/>
          </a:xfrm>
        </p:spPr>
        <p:txBody>
          <a:bodyPr rtlCol="0">
            <a:normAutofit fontScale="70000" lnSpcReduction="20000"/>
          </a:bodyPr>
          <a:lstStyle/>
          <a:p>
            <a:pPr marL="411480" lvl="1" indent="-182880" fontAlgn="auto">
              <a:defRPr/>
            </a:pPr>
            <a:r>
              <a:rPr lang="en-GB" sz="3100" dirty="0"/>
              <a:t>University College London - </a:t>
            </a:r>
            <a:r>
              <a:rPr lang="en-GB" sz="3100" dirty="0" smtClean="0"/>
              <a:t>Mathematics</a:t>
            </a:r>
            <a:endParaRPr lang="en-GB" sz="3100" dirty="0"/>
          </a:p>
          <a:p>
            <a:pPr marL="411480" lvl="1" indent="-182880" fontAlgn="auto">
              <a:defRPr/>
            </a:pPr>
            <a:r>
              <a:rPr lang="en-GB" sz="3100" dirty="0"/>
              <a:t>University of Manchester – </a:t>
            </a:r>
            <a:r>
              <a:rPr lang="en-GB" sz="3100" dirty="0"/>
              <a:t>Mathematics</a:t>
            </a:r>
            <a:endParaRPr lang="en-GB" sz="3100" dirty="0"/>
          </a:p>
          <a:p>
            <a:pPr marL="411480" lvl="1" indent="-182880" fontAlgn="auto">
              <a:defRPr/>
            </a:pPr>
            <a:r>
              <a:rPr lang="en-GB" sz="3100" dirty="0"/>
              <a:t>Aston University – Engineering</a:t>
            </a:r>
          </a:p>
          <a:p>
            <a:pPr marL="411480" lvl="1" indent="-182880" fontAlgn="auto">
              <a:defRPr/>
            </a:pPr>
            <a:r>
              <a:rPr lang="en-GB" sz="3100" dirty="0"/>
              <a:t>Birmingham City University – Business &amp; Finance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of Birmingham – Physiotherapy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of Worcester – Sport Science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of Southampton – Sports Coaching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of Central Lancaster – Policing and Criminal Studies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of Derby – Law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College Birmingham – Foundation Degree in Business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of Central Lancaster – Policing and Criminal Studies</a:t>
            </a:r>
          </a:p>
          <a:p>
            <a:pPr marL="411480" lvl="1" indent="-182880" fontAlgn="auto">
              <a:defRPr/>
            </a:pPr>
            <a:r>
              <a:rPr lang="en-GB" sz="3100" dirty="0"/>
              <a:t>University of Worcester – BA Game &amp; Art Design</a:t>
            </a:r>
          </a:p>
          <a:p>
            <a:pPr marL="411480" lvl="1" indent="-182880" fontAlgn="auto">
              <a:defRPr/>
            </a:pPr>
            <a:r>
              <a:rPr lang="en-GB" sz="3100" dirty="0"/>
              <a:t>Staffordshire University – Aerospace Technology</a:t>
            </a:r>
            <a:endParaRPr lang="en-GB" dirty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388" y="157163"/>
            <a:ext cx="10620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84138"/>
            <a:ext cx="7772400" cy="1508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Successful DEC 6</a:t>
            </a:r>
            <a:r>
              <a:rPr lang="en-GB" baseline="30000" dirty="0"/>
              <a:t>th</a:t>
            </a:r>
            <a:r>
              <a:rPr lang="en-GB" dirty="0"/>
              <a:t> Formers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Past DEC 6</a:t>
            </a:r>
            <a:r>
              <a:rPr lang="en-GB" baseline="30000" dirty="0" smtClean="0"/>
              <a:t>th</a:t>
            </a:r>
            <a:r>
              <a:rPr lang="en-GB" dirty="0" smtClean="0"/>
              <a:t> Formers now on Apprenticeships or Training:</a:t>
            </a:r>
          </a:p>
          <a:p>
            <a:pPr lvl="1"/>
            <a:r>
              <a:rPr lang="en-GB" dirty="0" smtClean="0"/>
              <a:t>Apprenticeship in ICT and Web Design</a:t>
            </a:r>
          </a:p>
          <a:p>
            <a:pPr lvl="1"/>
            <a:r>
              <a:rPr lang="en-GB" dirty="0" smtClean="0"/>
              <a:t>Estate Agents </a:t>
            </a:r>
            <a:r>
              <a:rPr lang="en-GB" dirty="0" smtClean="0"/>
              <a:t>Apprenticeship at </a:t>
            </a:r>
            <a:r>
              <a:rPr lang="en-GB" dirty="0" smtClean="0"/>
              <a:t>Rice Chamberlin</a:t>
            </a:r>
          </a:p>
          <a:p>
            <a:pPr lvl="1"/>
            <a:r>
              <a:rPr lang="en-GB" dirty="0" smtClean="0"/>
              <a:t>Ignite Sports Apprenticeship</a:t>
            </a:r>
          </a:p>
          <a:p>
            <a:pPr lvl="1"/>
            <a:r>
              <a:rPr lang="en-GB" dirty="0" smtClean="0"/>
              <a:t>Apprenticeship programme with Gordon Franks Training</a:t>
            </a:r>
          </a:p>
          <a:p>
            <a:pPr lvl="1"/>
            <a:r>
              <a:rPr lang="en-GB" dirty="0" smtClean="0"/>
              <a:t>Life Guard </a:t>
            </a:r>
            <a:r>
              <a:rPr lang="en-GB" dirty="0" smtClean="0"/>
              <a:t>and </a:t>
            </a:r>
            <a:r>
              <a:rPr lang="en-GB" dirty="0" smtClean="0"/>
              <a:t>Leisure Management Training</a:t>
            </a:r>
          </a:p>
          <a:p>
            <a:pPr lvl="1"/>
            <a:r>
              <a:rPr lang="en-GB" dirty="0" smtClean="0"/>
              <a:t>Advanced Apprenticeship Business Management</a:t>
            </a:r>
          </a:p>
          <a:p>
            <a:pPr lvl="1"/>
            <a:r>
              <a:rPr lang="en-GB" dirty="0" smtClean="0"/>
              <a:t>Trainee Accountant – Broker</a:t>
            </a:r>
          </a:p>
          <a:p>
            <a:pPr lvl="1"/>
            <a:r>
              <a:rPr lang="en-GB" dirty="0" smtClean="0"/>
              <a:t>Intermediate Apprenticeship Engineering Operations</a:t>
            </a:r>
          </a:p>
          <a:p>
            <a:pPr lvl="1"/>
            <a:r>
              <a:rPr lang="en-GB" dirty="0" smtClean="0"/>
              <a:t>Personal Training Apprenticeship</a:t>
            </a:r>
          </a:p>
          <a:p>
            <a:pPr lvl="1"/>
            <a:r>
              <a:rPr lang="en-GB" dirty="0" smtClean="0"/>
              <a:t>Horticultural Apprenticeship</a:t>
            </a:r>
          </a:p>
          <a:p>
            <a:pPr lvl="1"/>
            <a:endParaRPr lang="en-GB" dirty="0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388" y="247650"/>
            <a:ext cx="1062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6350"/>
            <a:ext cx="7772400" cy="1508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Attendance &amp; Punctuality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82880" indent="-182880" fontAlgn="auto">
              <a:defRPr/>
            </a:pPr>
            <a:r>
              <a:rPr lang="en-GB" sz="2400" dirty="0"/>
              <a:t>Students need to maintain a high rate of attendance and punctuality to be successful in their studies and to prepare for Higher Education or future Careers</a:t>
            </a:r>
          </a:p>
          <a:p>
            <a:pPr marL="182880" indent="-182880" fontAlgn="auto">
              <a:defRPr/>
            </a:pPr>
            <a:r>
              <a:rPr lang="en-GB" sz="2400" dirty="0"/>
              <a:t>A minimum of </a:t>
            </a:r>
            <a:r>
              <a:rPr lang="en-GB" sz="2400" dirty="0" smtClean="0"/>
              <a:t>97% </a:t>
            </a:r>
            <a:r>
              <a:rPr lang="en-GB" sz="2400" dirty="0"/>
              <a:t>attendance rate is expected from all our students</a:t>
            </a:r>
          </a:p>
          <a:p>
            <a:pPr marL="411480" lvl="1" indent="-182880" fontAlgn="auto">
              <a:defRPr/>
            </a:pPr>
            <a:r>
              <a:rPr lang="en-GB" dirty="0"/>
              <a:t>The whole school attendance policy and procedures apply in 6th </a:t>
            </a:r>
            <a:r>
              <a:rPr lang="en-GB" dirty="0" smtClean="0"/>
              <a:t>Form </a:t>
            </a:r>
          </a:p>
          <a:p>
            <a:pPr marL="411480" lvl="1" indent="-182880" fontAlgn="auto">
              <a:defRPr/>
            </a:pPr>
            <a:r>
              <a:rPr lang="en-GB" sz="2100" dirty="0" smtClean="0"/>
              <a:t>Any </a:t>
            </a:r>
            <a:r>
              <a:rPr lang="en-GB" sz="2100" dirty="0"/>
              <a:t>student not meeting the expectation of </a:t>
            </a:r>
            <a:r>
              <a:rPr lang="en-GB" sz="2100" dirty="0" smtClean="0"/>
              <a:t>97% </a:t>
            </a:r>
            <a:r>
              <a:rPr lang="en-GB" sz="2100" dirty="0"/>
              <a:t>attendance will be supported to improve their attendance. </a:t>
            </a:r>
            <a:r>
              <a:rPr lang="en-GB" sz="2100" dirty="0"/>
              <a:t>Students may be issued with a contract of conditions they will need to meet to retain their place in 6th Form.</a:t>
            </a:r>
          </a:p>
          <a:p>
            <a:pPr marL="182880" indent="-182880" fontAlgn="auto">
              <a:defRPr/>
            </a:pPr>
            <a:r>
              <a:rPr lang="en-GB" sz="2400" dirty="0" smtClean="0"/>
              <a:t>If </a:t>
            </a:r>
            <a:r>
              <a:rPr lang="en-GB" sz="2400" dirty="0"/>
              <a:t>for any reason a student arrives late to school e.g. due to a medical appointment, students sign in at reception</a:t>
            </a:r>
          </a:p>
          <a:p>
            <a:pPr marL="182880" indent="-182880" fontAlgn="auto">
              <a:defRPr/>
            </a:pPr>
            <a:r>
              <a:rPr lang="en-GB" sz="2400" dirty="0"/>
              <a:t>An appointment card should be shared with the Head of 6</a:t>
            </a:r>
            <a:r>
              <a:rPr lang="en-GB" sz="2400" baseline="30000" dirty="0"/>
              <a:t>th</a:t>
            </a:r>
            <a:r>
              <a:rPr lang="en-GB" sz="2400" dirty="0"/>
              <a:t> Form 24 hours before an appointment (where possible)</a:t>
            </a:r>
          </a:p>
          <a:p>
            <a:pPr marL="182880" indent="-182880" fontAlgn="auto">
              <a:defRPr/>
            </a:pPr>
            <a:endParaRPr lang="en-GB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388" y="284163"/>
            <a:ext cx="10620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Book Deposits/Purchases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certain subjects, books and other resources will be vital to help support students in their studies</a:t>
            </a:r>
          </a:p>
          <a:p>
            <a:r>
              <a:rPr lang="en-GB" dirty="0" smtClean="0"/>
              <a:t>It is cheaper for </a:t>
            </a:r>
            <a:r>
              <a:rPr lang="en-GB" dirty="0" smtClean="0"/>
              <a:t>students and </a:t>
            </a:r>
            <a:r>
              <a:rPr lang="en-GB" dirty="0" smtClean="0"/>
              <a:t>parents if the school buys the resources and students borrow or buy these resources from us</a:t>
            </a:r>
          </a:p>
          <a:p>
            <a:r>
              <a:rPr lang="en-GB" dirty="0" smtClean="0"/>
              <a:t>In your pack you will be able to see the deposits required for certain subjects</a:t>
            </a:r>
          </a:p>
          <a:p>
            <a:r>
              <a:rPr lang="en-GB" dirty="0" smtClean="0"/>
              <a:t>If you are eligible for Pupil Premium/Bursary then funding will be available to help support the purchase/deposit of these books and contact should be made with Mr Hanson.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6388" y="303213"/>
            <a:ext cx="106203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1144</Words>
  <Application>Microsoft Office PowerPoint</Application>
  <PresentationFormat>On-screen Show (4:3)</PresentationFormat>
  <Paragraphs>168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Banded</vt:lpstr>
      <vt:lpstr>Sixth Form</vt:lpstr>
      <vt:lpstr>Welcome</vt:lpstr>
      <vt:lpstr>Why Should I Join?</vt:lpstr>
      <vt:lpstr>Why Should I Join?</vt:lpstr>
      <vt:lpstr>Why Should I Join?</vt:lpstr>
      <vt:lpstr>Successful DEC 6th Formers</vt:lpstr>
      <vt:lpstr>Successful DEC 6th Formers</vt:lpstr>
      <vt:lpstr>Attendance &amp; Punctuality</vt:lpstr>
      <vt:lpstr>Book Deposits/Purchases</vt:lpstr>
      <vt:lpstr>Bus Passes</vt:lpstr>
      <vt:lpstr>Form Time</vt:lpstr>
      <vt:lpstr>Work experience</vt:lpstr>
      <vt:lpstr>Key Dates</vt:lpstr>
      <vt:lpstr>School Day</vt:lpstr>
      <vt:lpstr>Dress code Smart office wear</vt:lpstr>
      <vt:lpstr>Sport/Coaching Uniform</vt:lpstr>
      <vt:lpstr>Enrolment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Sixth Form</dc:title>
  <dc:creator>Laura Sullivan</dc:creator>
  <cp:lastModifiedBy>Mr O Hanson</cp:lastModifiedBy>
  <cp:revision>21</cp:revision>
  <dcterms:created xsi:type="dcterms:W3CDTF">2020-07-03T10:42:24Z</dcterms:created>
  <dcterms:modified xsi:type="dcterms:W3CDTF">2020-07-08T10:28:34Z</dcterms:modified>
</cp:coreProperties>
</file>